
<file path=[Content_Types].xml><?xml version="1.0" encoding="utf-8"?>
<Types xmlns="http://schemas.openxmlformats.org/package/2006/content-types">
  <Default Extension="xml" ContentType="application/xml"/>
  <Default Extension="mp4" ContentType="video/mp4"/>
  <Default Extension="jpeg" ContentType="image/jpeg"/>
  <Default Extension="png" ContentType="image/png"/>
  <Default Extension="rels" ContentType="application/vnd.openxmlformats-package.relationships+xml"/>
  <Default Extension="svg" ContentType="image/svg+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6" Type="http://schemas.microsoft.com/office/2020/02/relationships/classificationlabels" Target="docMetadata/LabelInfo.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66" r:id="rId4"/>
  </p:sldMasterIdLst>
  <p:notesMasterIdLst>
    <p:notesMasterId r:id="rId20"/>
  </p:notesMasterIdLst>
  <p:handoutMasterIdLst>
    <p:handoutMasterId r:id="rId21"/>
  </p:handoutMasterIdLst>
  <p:sldIdLst>
    <p:sldId id="256" r:id="rId5"/>
    <p:sldId id="258" r:id="rId6"/>
    <p:sldId id="278" r:id="rId7"/>
    <p:sldId id="266" r:id="rId8"/>
    <p:sldId id="293" r:id="rId9"/>
    <p:sldId id="270" r:id="rId10"/>
    <p:sldId id="294" r:id="rId11"/>
    <p:sldId id="277" r:id="rId12"/>
    <p:sldId id="261" r:id="rId13"/>
    <p:sldId id="262" r:id="rId14"/>
    <p:sldId id="289" r:id="rId15"/>
    <p:sldId id="264" r:id="rId16"/>
    <p:sldId id="295" r:id="rId17"/>
    <p:sldId id="296" r:id="rId18"/>
    <p:sldId id="29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559CE7A-9AE5-C149-88E2-3B41D0C3BEA7}">
          <p14:sldIdLst>
            <p14:sldId id="256"/>
            <p14:sldId id="258"/>
            <p14:sldId id="278"/>
            <p14:sldId id="266"/>
            <p14:sldId id="293"/>
            <p14:sldId id="270"/>
            <p14:sldId id="294"/>
            <p14:sldId id="277"/>
            <p14:sldId id="261"/>
            <p14:sldId id="262"/>
            <p14:sldId id="289"/>
            <p14:sldId id="264"/>
            <p14:sldId id="295"/>
            <p14:sldId id="296"/>
            <p14:sldId id="297"/>
          </p14:sldIdLst>
        </p14:section>
        <p14:section name="Untitled Section" id="{C5A15AB4-9BDC-4244-9A63-63B95B04FFDA}">
          <p14:sldIdLst/>
        </p14:section>
      </p14:sectionLst>
    </p:ex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p:restoredLeft sz="8187" autoAdjust="0"/>
    <p:restoredTop sz="77513"/>
  </p:normalViewPr>
  <p:slideViewPr>
    <p:cSldViewPr snapToGrid="0">
      <p:cViewPr>
        <p:scale>
          <a:sx n="100" d="100"/>
          <a:sy n="100" d="100"/>
        </p:scale>
        <p:origin x="264" y="-824"/>
      </p:cViewPr>
      <p:guideLst>
        <p:guide orient="horz" pos="33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notesMaster" Target="notesMasters/notesMaster1.xml"/><Relationship Id="rId21" Type="http://schemas.openxmlformats.org/officeDocument/2006/relationships/handoutMaster" Target="handoutMasters/handoutMaster1.xml"/><Relationship Id="rId22" Type="http://schemas.openxmlformats.org/officeDocument/2006/relationships/commentAuthors" Target="commentAuthors.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30" Type="http://schemas.microsoft.com/office/2018/10/relationships/authors" Target="author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2/15/22</a:t>
            </a:fld>
            <a:endParaRPr lang="en-US" dirty="0"/>
          </a:p>
        </p:txBody>
      </p:sp>
      <p:sp>
        <p:nvSpPr>
          <p:cNvPr id="4" name="Footer Placeholder 3">
            <a:extLst>
              <a:ext uri="{FF2B5EF4-FFF2-40B4-BE49-F238E27FC236}">
                <a16:creationId xmlns:a16="http://schemas.microsoft.com/office/drawing/2014/main" xmlns=""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2/15/22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a:t>
            </a:r>
            <a:r>
              <a:rPr lang="en-US" b="1" dirty="0" err="1" smtClean="0"/>
              <a:t>Paraverbals</a:t>
            </a:r>
            <a:r>
              <a:rPr lang="en-US" b="1" dirty="0" smtClean="0"/>
              <a:t>:</a:t>
            </a:r>
            <a:r>
              <a:rPr lang="en-US" b="1" baseline="0" dirty="0" smtClean="0"/>
              <a:t> </a:t>
            </a:r>
            <a:endParaRPr lang="en-US" b="1" dirty="0" smtClean="0"/>
          </a:p>
          <a:p>
            <a:r>
              <a:rPr lang="en-US" dirty="0" smtClean="0"/>
              <a:t>Therapists communicate a great deal without words: nodding, </a:t>
            </a:r>
            <a:r>
              <a:rPr lang="en-US" dirty="0" err="1" smtClean="0"/>
              <a:t>mmming</a:t>
            </a:r>
            <a:r>
              <a:rPr lang="en-US" dirty="0" smtClean="0"/>
              <a:t>, sighing, wrinkling brow/frowning, laughing, smiling, delighting, tearing up, crying, sneezing, yawning, trying not to yawn. In our “face(s), voice(s), gaze, posture and gesture” (</a:t>
            </a:r>
            <a:r>
              <a:rPr lang="en-US" dirty="0" err="1" smtClean="0"/>
              <a:t>Tronick</a:t>
            </a:r>
            <a:r>
              <a:rPr lang="en-US" dirty="0" smtClean="0"/>
              <a:t>, 1998, p. 293), we are saying a lot</a:t>
            </a:r>
            <a:r>
              <a:rPr lang="en-US" baseline="0" dirty="0" smtClean="0"/>
              <a:t> </a:t>
            </a:r>
          </a:p>
          <a:p>
            <a:endParaRPr lang="en-US" baseline="0" dirty="0" smtClean="0"/>
          </a:p>
          <a:p>
            <a:r>
              <a:rPr lang="en-US" baseline="0" dirty="0" smtClean="0"/>
              <a:t>-We are mirroring them with our </a:t>
            </a:r>
            <a:r>
              <a:rPr lang="en-US" baseline="0" dirty="0" err="1" smtClean="0"/>
              <a:t>nonverbals</a:t>
            </a:r>
            <a:r>
              <a:rPr lang="en-US" baseline="0" dirty="0" smtClean="0"/>
              <a:t> </a:t>
            </a:r>
            <a:r>
              <a:rPr lang="en-US" dirty="0" smtClean="0"/>
              <a:t>we are in the land of dyadic attunement. </a:t>
            </a:r>
          </a:p>
          <a:p>
            <a:endParaRPr lang="en-US" dirty="0" smtClean="0"/>
          </a:p>
          <a:p>
            <a:r>
              <a:rPr lang="en-US" dirty="0" smtClean="0"/>
              <a:t>-We literally enter the “regulatory system” of our patients (</a:t>
            </a:r>
            <a:r>
              <a:rPr lang="en-US" dirty="0" err="1" smtClean="0"/>
              <a:t>Tronick</a:t>
            </a:r>
            <a:r>
              <a:rPr lang="en-US" dirty="0" smtClean="0"/>
              <a:t>, 1998) as mothers do. We take each other in with all of our senses: with our gaze, with our touch, with our hearing, with our sense of smell, with our movement, and posture</a:t>
            </a:r>
          </a:p>
          <a:p>
            <a:endParaRPr lang="en-US" dirty="0" smtClean="0"/>
          </a:p>
          <a:p>
            <a:r>
              <a:rPr lang="en-US" b="1" dirty="0" smtClean="0"/>
              <a:t>-Rhythm,</a:t>
            </a:r>
            <a:r>
              <a:rPr lang="en-US" b="1" baseline="0" dirty="0" smtClean="0"/>
              <a:t> intonation, pacing, pitch</a:t>
            </a:r>
          </a:p>
          <a:p>
            <a:r>
              <a:rPr lang="en-US" dirty="0" smtClean="0"/>
              <a:t>-To enter into the rhythm of the</a:t>
            </a:r>
            <a:r>
              <a:rPr lang="en-US" baseline="0" dirty="0" smtClean="0"/>
              <a:t> client</a:t>
            </a:r>
            <a:r>
              <a:rPr lang="en-US" dirty="0" smtClean="0"/>
              <a:t> is important.</a:t>
            </a:r>
          </a:p>
          <a:p>
            <a:endParaRPr lang="en-US" dirty="0" smtClean="0"/>
          </a:p>
          <a:p>
            <a:r>
              <a:rPr lang="en-US" dirty="0" smtClean="0"/>
              <a:t>-Clients</a:t>
            </a:r>
            <a:r>
              <a:rPr lang="en-US" baseline="0" dirty="0" smtClean="0"/>
              <a:t> </a:t>
            </a:r>
            <a:r>
              <a:rPr lang="en-US" dirty="0" smtClean="0"/>
              <a:t>move at a fast, conversational pace and so to slow patients down and help them get in touch with their internal experiences</a:t>
            </a:r>
          </a:p>
          <a:p>
            <a:r>
              <a:rPr lang="en-US" dirty="0" smtClean="0"/>
              <a:t>-To slow a patient down, one has to slow down the pacing of one’s own voice and lower its pitch. </a:t>
            </a:r>
          </a:p>
          <a:p>
            <a:r>
              <a:rPr lang="en-US" dirty="0" smtClean="0"/>
              <a:t>-At times this involves only slowing down a little, a little more than the client: matching and attunement with patients mean that slow and low are relative and dyadic in nature.</a:t>
            </a:r>
          </a:p>
          <a:p>
            <a:endParaRPr lang="en-US" dirty="0" smtClean="0"/>
          </a:p>
          <a:p>
            <a:r>
              <a:rPr lang="en-US" b="1" dirty="0" smtClean="0"/>
              <a:t>-Experiential</a:t>
            </a:r>
            <a:r>
              <a:rPr lang="en-US" b="1" baseline="0" dirty="0" smtClean="0"/>
              <a:t> Language: (makes clients feel understood, recognized, and attuned to):</a:t>
            </a:r>
          </a:p>
          <a:p>
            <a:endParaRPr lang="en-US" b="1" baseline="0" dirty="0" smtClean="0"/>
          </a:p>
          <a:p>
            <a:r>
              <a:rPr lang="en-US" dirty="0" smtClean="0"/>
              <a:t>Experiential language tries to help make the shift from the left brain to the right brain, from thinking to feeling, from the language of the mind to the language of emotion rooted in the body, from talking about experience to actually experiencing and being in an experience together. To promote embodied, emotional experiencing in session, there needs to be a shift in language from: </a:t>
            </a:r>
          </a:p>
          <a:p>
            <a:endParaRPr lang="en-US" dirty="0" smtClean="0"/>
          </a:p>
          <a:p>
            <a:r>
              <a:rPr lang="en-US" dirty="0" smtClean="0"/>
              <a:t>• big words to small words, </a:t>
            </a:r>
          </a:p>
          <a:p>
            <a:r>
              <a:rPr lang="en-US" dirty="0" smtClean="0"/>
              <a:t>• from interpretations to short interventions (one at a time if possible), </a:t>
            </a:r>
          </a:p>
          <a:p>
            <a:r>
              <a:rPr lang="en-US" dirty="0" smtClean="0"/>
              <a:t>• from speed to slowness and waiting, </a:t>
            </a:r>
          </a:p>
          <a:p>
            <a:r>
              <a:rPr lang="en-US" dirty="0" smtClean="0"/>
              <a:t>• from vagueness to the particular, and </a:t>
            </a:r>
          </a:p>
          <a:p>
            <a:r>
              <a:rPr lang="en-US" dirty="0" smtClean="0"/>
              <a:t>• from linear and logical to emotional and imagistic.</a:t>
            </a:r>
          </a:p>
          <a:p>
            <a:endParaRPr lang="en-US" b="0" dirty="0" smtClean="0"/>
          </a:p>
          <a:p>
            <a:r>
              <a:rPr lang="en-US" b="0" dirty="0" smtClean="0"/>
              <a:t>-Words lead</a:t>
            </a:r>
            <a:r>
              <a:rPr lang="en-US" b="0" baseline="0" dirty="0" smtClean="0"/>
              <a:t> us places, keep us on track, facilitate body based felt sense experience in session </a:t>
            </a:r>
          </a:p>
          <a:p>
            <a:endParaRPr lang="en-US" b="0" baseline="0" dirty="0" smtClean="0"/>
          </a:p>
          <a:p>
            <a:r>
              <a:rPr lang="en-US" b="1" u="sng" baseline="0" dirty="0" smtClean="0"/>
              <a:t>Slow them down: </a:t>
            </a:r>
          </a:p>
          <a:p>
            <a:r>
              <a:rPr lang="en-US" b="0" baseline="0" dirty="0" smtClean="0"/>
              <a:t>-Words like “we” and “lets” I am here to help and you are no alone.  We are doing this together.</a:t>
            </a:r>
          </a:p>
          <a:p>
            <a:endParaRPr lang="en-US" b="0" baseline="0" dirty="0" smtClean="0"/>
          </a:p>
          <a:p>
            <a:r>
              <a:rPr lang="en-US" b="1" u="sng" baseline="0" dirty="0" smtClean="0"/>
              <a:t>Moment to Moment: </a:t>
            </a:r>
          </a:p>
          <a:p>
            <a:r>
              <a:rPr lang="en-US" b="0" baseline="0" dirty="0" smtClean="0"/>
              <a:t>-Notice and seize </a:t>
            </a:r>
            <a:r>
              <a:rPr lang="mr-IN" b="0" baseline="0" dirty="0" smtClean="0"/>
              <a:t>–</a:t>
            </a:r>
            <a:r>
              <a:rPr lang="en-US" b="0" baseline="0" dirty="0" smtClean="0"/>
              <a:t> Client cannot stay with own experience yet because has not become mindful of it. </a:t>
            </a:r>
          </a:p>
          <a:p>
            <a:r>
              <a:rPr lang="en-US" b="0" baseline="0" dirty="0" smtClean="0"/>
              <a:t>-Draws awareness to nonverbal </a:t>
            </a:r>
            <a:r>
              <a:rPr lang="en-US" b="0" baseline="0" dirty="0" err="1" smtClean="0"/>
              <a:t>communcation</a:t>
            </a:r>
            <a:r>
              <a:rPr lang="en-US" b="0" baseline="0" dirty="0" smtClean="0"/>
              <a:t> and connects there.  These are called contact statements: </a:t>
            </a:r>
          </a:p>
          <a:p>
            <a:r>
              <a:rPr lang="en-US" b="0" baseline="0" dirty="0" smtClean="0"/>
              <a:t> </a:t>
            </a:r>
          </a:p>
          <a:p>
            <a:r>
              <a:rPr lang="en-US" b="0" baseline="0" dirty="0" smtClean="0"/>
              <a:t>-</a:t>
            </a:r>
            <a:r>
              <a:rPr lang="en-US" dirty="0" smtClean="0"/>
              <a:t>The words/interventions that help the patient focus on tracking and paying attention to his or her internal experience are: “what do you notice inside?” “what’s coming up?” “what are you experiencing in your body/physically?” “a lot of feeling here;” “something shifted;” “there are a lot of feelings/pain here;” “I see tears/mmm . . . tears/a lot of tears;” “a big sigh/smile;” “so much here;” “a lot of feeling here;” “what do you notice in the moment/in this moment?” “you made a fist;” “your legs tensed;” “you are breathing rapidly;” “you look full of feeling.”</a:t>
            </a:r>
            <a:endParaRPr lang="en-US" b="0" dirty="0" smtClean="0"/>
          </a:p>
          <a:p>
            <a:endParaRPr lang="en-US" b="1" dirty="0"/>
          </a:p>
        </p:txBody>
      </p:sp>
      <p:sp>
        <p:nvSpPr>
          <p:cNvPr id="4" name="Slide Number Placeholder 3"/>
          <p:cNvSpPr>
            <a:spLocks noGrp="1"/>
          </p:cNvSpPr>
          <p:nvPr>
            <p:ph type="sldNum" sz="quarter" idx="10"/>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1532152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Notice the “we” from the very beginning and repeatedly throughout the work. This continually makes explicit that the patient is not alone and creates a secure base in each moment.</a:t>
            </a:r>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1160549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“interruption” is an attachment-creating intervention because it shows the therapist like an attuned mother being responsive to the patient in the moment and moment-to-moment. Nonverbal cues are happening with lightning speed all the time as one can see in both the videotapes of mother-infant and therapist-patient interactions. The interruption says loud and clear: I am attuned to you. I see you and am prioritizing your experience. The interruption is always in the service of the patient’s experience. I should add that sometimes we have to say something that a patient will react to and it is important to finish what we need to say. As with all of these interventions there is no one-size fits all but being attuned means being able to change course and prioritize the patient’s experience.</a:t>
            </a:r>
          </a:p>
          <a:p>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1047864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693998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-It is an Intervention option </a:t>
            </a:r>
          </a:p>
          <a:p>
            <a:r>
              <a:rPr lang="en-US" dirty="0" smtClean="0"/>
              <a:t>-it undoes aloneness; • it makes the implicit explicit (</a:t>
            </a:r>
            <a:r>
              <a:rPr lang="en-US" dirty="0" err="1" smtClean="0"/>
              <a:t>Fosha</a:t>
            </a:r>
            <a:r>
              <a:rPr lang="en-US" dirty="0" smtClean="0"/>
              <a:t>, 2000a); </a:t>
            </a:r>
          </a:p>
          <a:p>
            <a:r>
              <a:rPr lang="en-US" dirty="0" smtClean="0"/>
              <a:t>• it increases safety and bypasses defenses; </a:t>
            </a:r>
          </a:p>
          <a:p>
            <a:r>
              <a:rPr lang="en-US" dirty="0" smtClean="0"/>
              <a:t>• it puts the relationship front and center stage; </a:t>
            </a:r>
          </a:p>
          <a:p>
            <a:r>
              <a:rPr lang="en-US" dirty="0" smtClean="0"/>
              <a:t>• it creates an experience; </a:t>
            </a:r>
          </a:p>
          <a:p>
            <a:r>
              <a:rPr lang="en-US" dirty="0" smtClean="0"/>
              <a:t>• it makes active use of the AEDP therapist’s engaged, active, empathic, open, risk-taking stance; </a:t>
            </a:r>
          </a:p>
          <a:p>
            <a:r>
              <a:rPr lang="en-US" dirty="0" smtClean="0"/>
              <a:t>• it allows for the use of the therapist’s experience of the patient’s impact; </a:t>
            </a:r>
          </a:p>
          <a:p>
            <a:r>
              <a:rPr lang="en-US" dirty="0" smtClean="0"/>
              <a:t>• whenever possible it needs to be followed by </a:t>
            </a:r>
            <a:r>
              <a:rPr lang="en-US" dirty="0" err="1" smtClean="0"/>
              <a:t>metatherapeutic</a:t>
            </a:r>
            <a:r>
              <a:rPr lang="en-US" dirty="0" smtClean="0"/>
              <a:t> processing</a:t>
            </a:r>
          </a:p>
          <a:p>
            <a:endParaRPr lang="en-US" dirty="0" smtClean="0"/>
          </a:p>
          <a:p>
            <a:r>
              <a:rPr lang="en-US" dirty="0" smtClean="0"/>
              <a:t>-Self</a:t>
            </a:r>
            <a:r>
              <a:rPr lang="en-US" baseline="0" dirty="0" smtClean="0"/>
              <a:t> involving: you are impacting by client’s emotion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-Self revealing: </a:t>
            </a:r>
            <a:r>
              <a:rPr lang="en-US" dirty="0" smtClean="0"/>
              <a:t>They are often extremely helpful for clients to know about: they help undo aloneness and increase what </a:t>
            </a:r>
            <a:r>
              <a:rPr lang="en-US" dirty="0" err="1" smtClean="0"/>
              <a:t>Yalom</a:t>
            </a:r>
            <a:r>
              <a:rPr lang="en-US" dirty="0" smtClean="0"/>
              <a:t> calls “universality” (1995, p. 6); we are all human and struggle with similar things; “welcome to the human race” (</a:t>
            </a:r>
            <a:r>
              <a:rPr lang="en-US" dirty="0" err="1" smtClean="0"/>
              <a:t>Yalom</a:t>
            </a:r>
            <a:r>
              <a:rPr lang="en-US" dirty="0" smtClean="0"/>
              <a:t>, 1995, p. 6). In the research it is thought that self-involving/process/ here-and-now self-disclosures are the most helpful (Farber, 2006). That said, numerous patients anecdotally state that disclosures of my personal experiences have had the greatest impact on them.</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-Metaprocess</a:t>
            </a:r>
            <a:r>
              <a:rPr lang="en-US" baseline="0" dirty="0" smtClean="0"/>
              <a:t> is so important to cement experience, but also for purpose of repair</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-Repair is powerful: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-For many patients the cycle of attunement, disruption, and repair is a new world: for so many children with their parents there has been no possibility of repair so in fact our moments of </a:t>
            </a:r>
            <a:r>
              <a:rPr lang="en-US" dirty="0" err="1" smtClean="0"/>
              <a:t>misattunement</a:t>
            </a:r>
            <a:r>
              <a:rPr lang="en-US" dirty="0" smtClean="0"/>
              <a:t> and repairing are healing and secure attachment creating in and or themselves (Lewis, 2000; </a:t>
            </a:r>
            <a:r>
              <a:rPr lang="en-US" dirty="0" err="1" smtClean="0"/>
              <a:t>Safran</a:t>
            </a:r>
            <a:r>
              <a:rPr lang="en-US" dirty="0" smtClean="0"/>
              <a:t> &amp; </a:t>
            </a:r>
            <a:r>
              <a:rPr lang="en-US" dirty="0" err="1" smtClean="0"/>
              <a:t>Muran</a:t>
            </a:r>
            <a:r>
              <a:rPr lang="en-US" dirty="0" smtClean="0"/>
              <a:t>, 2000; </a:t>
            </a:r>
            <a:r>
              <a:rPr lang="en-US" dirty="0" err="1" smtClean="0"/>
              <a:t>Schore</a:t>
            </a:r>
            <a:r>
              <a:rPr lang="en-US" dirty="0" smtClean="0"/>
              <a:t>, 2003; </a:t>
            </a:r>
            <a:r>
              <a:rPr lang="en-US" dirty="0" err="1" smtClean="0"/>
              <a:t>Tronick</a:t>
            </a:r>
            <a:r>
              <a:rPr lang="en-US" dirty="0" smtClean="0"/>
              <a:t>, 1998).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terms of promoting growth and in terms of fostering secure attachment, mistakes/ disruptions and their repair are often more fruitful than periods of attunement. Something is happening!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336853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Attachment Style: </a:t>
            </a:r>
          </a:p>
          <a:p>
            <a:r>
              <a:rPr lang="en-US" dirty="0" smtClean="0"/>
              <a:t>Secure: </a:t>
            </a:r>
          </a:p>
          <a:p>
            <a:r>
              <a:rPr lang="en-US" dirty="0" smtClean="0"/>
              <a:t>- Relationships</a:t>
            </a:r>
            <a:r>
              <a:rPr lang="en-US" baseline="0" dirty="0" smtClean="0"/>
              <a:t> of secure type is not driven by fear.  </a:t>
            </a:r>
          </a:p>
          <a:p>
            <a:pPr marL="171450" indent="-171450">
              <a:buFontTx/>
              <a:buChar char="-"/>
            </a:pPr>
            <a:r>
              <a:rPr lang="en-US" baseline="0" dirty="0" smtClean="0"/>
              <a:t>They can trust others to see them in vulnerable moments </a:t>
            </a:r>
            <a:r>
              <a:rPr lang="en-US" baseline="0" dirty="0" err="1" smtClean="0"/>
              <a:t>concious</a:t>
            </a:r>
            <a:r>
              <a:rPr lang="en-US" baseline="0" dirty="0" smtClean="0"/>
              <a:t> belief they can open up without being burned for it</a:t>
            </a:r>
          </a:p>
          <a:p>
            <a:pPr marL="171450" indent="-171450">
              <a:buFontTx/>
              <a:buChar char="-"/>
            </a:pPr>
            <a:r>
              <a:rPr lang="en-US" baseline="0" dirty="0" smtClean="0"/>
              <a:t>Are not afraid of abandonment </a:t>
            </a:r>
            <a:r>
              <a:rPr lang="en-US" baseline="0" dirty="0" err="1" smtClean="0"/>
              <a:t>disgarees</a:t>
            </a:r>
            <a:r>
              <a:rPr lang="en-US" baseline="0" dirty="0" smtClean="0"/>
              <a:t> with him</a:t>
            </a:r>
          </a:p>
          <a:p>
            <a:pPr marL="171450" indent="-171450">
              <a:buFontTx/>
              <a:buChar char="-"/>
            </a:pPr>
            <a:r>
              <a:rPr lang="en-US" baseline="0" dirty="0" smtClean="0"/>
              <a:t>Not re-enacting childhood trauma treating it as is</a:t>
            </a:r>
          </a:p>
          <a:p>
            <a:pPr marL="171450" indent="-171450">
              <a:buFontTx/>
              <a:buChar char="-"/>
            </a:pPr>
            <a:r>
              <a:rPr lang="en-US" baseline="0" dirty="0" smtClean="0"/>
              <a:t>Not afraid of being alone</a:t>
            </a:r>
          </a:p>
          <a:p>
            <a:pPr marL="171450" indent="-171450">
              <a:buFontTx/>
              <a:buChar char="-"/>
            </a:pPr>
            <a:r>
              <a:rPr lang="en-US" baseline="0" dirty="0" smtClean="0"/>
              <a:t>Shares her need and desire with him vulnerably </a:t>
            </a:r>
          </a:p>
        </p:txBody>
      </p:sp>
      <p:sp>
        <p:nvSpPr>
          <p:cNvPr id="4" name="Slide Number Placeholder 3"/>
          <p:cNvSpPr>
            <a:spLocks noGrp="1"/>
          </p:cNvSpPr>
          <p:nvPr>
            <p:ph type="sldNum" sz="quarter" idx="10"/>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1310280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mn-lt"/>
                <a:ea typeface="+mn-ea"/>
                <a:cs typeface="+mn-cs"/>
              </a:rPr>
              <a:t>"Why does hearing "it's not your fault" make Will so uncomfortable in this famous scene? Will is telling the truth when he says he knows it's not his fault. So why does his psychiatrist Sean keep repeating it? Because he's not saying, "it's not your fault," so much as he's saying, "</a:t>
            </a:r>
            <a:r>
              <a:rPr lang="en-US" sz="1200" b="1" i="0" kern="1200" dirty="0" smtClean="0">
                <a:solidFill>
                  <a:schemeClr val="tx1"/>
                </a:solidFill>
                <a:effectLst/>
                <a:latin typeface="+mn-lt"/>
                <a:ea typeface="+mn-ea"/>
                <a:cs typeface="+mn-cs"/>
              </a:rPr>
              <a:t>there was nothing you could've done to stop it.</a:t>
            </a:r>
            <a:r>
              <a:rPr lang="en-US" sz="1200" b="0" i="0" kern="1200" dirty="0" smtClean="0">
                <a:solidFill>
                  <a:schemeClr val="tx1"/>
                </a:solidFill>
                <a:effectLst/>
                <a:latin typeface="+mn-lt"/>
                <a:ea typeface="+mn-ea"/>
                <a:cs typeface="+mn-cs"/>
              </a:rPr>
              <a:t>"</a:t>
            </a:r>
          </a:p>
          <a:p>
            <a:pPr fontAlgn="base"/>
            <a:r>
              <a:rPr lang="en-US" sz="1200" b="0" i="0" kern="1200" dirty="0" smtClean="0">
                <a:solidFill>
                  <a:schemeClr val="tx1"/>
                </a:solidFill>
                <a:effectLst/>
                <a:latin typeface="+mn-lt"/>
                <a:ea typeface="+mn-ea"/>
                <a:cs typeface="+mn-cs"/>
              </a:rPr>
              <a:t> </a:t>
            </a:r>
          </a:p>
          <a:p>
            <a:pPr fontAlgn="base"/>
            <a:r>
              <a:rPr lang="en-US" sz="1200" b="0" i="0" kern="1200" dirty="0" smtClean="0">
                <a:solidFill>
                  <a:schemeClr val="tx1"/>
                </a:solidFill>
                <a:effectLst/>
                <a:latin typeface="+mn-lt"/>
                <a:ea typeface="+mn-ea"/>
                <a:cs typeface="+mn-cs"/>
              </a:rPr>
              <a:t>Why is this important? </a:t>
            </a:r>
            <a:r>
              <a:rPr lang="en-US" sz="1200" b="0" i="0" u="sng" kern="1200" dirty="0" smtClean="0">
                <a:solidFill>
                  <a:schemeClr val="tx1"/>
                </a:solidFill>
                <a:effectLst/>
                <a:latin typeface="+mn-lt"/>
                <a:ea typeface="+mn-ea"/>
                <a:cs typeface="+mn-cs"/>
              </a:rPr>
              <a:t>Will is constantly trying to </a:t>
            </a:r>
            <a:r>
              <a:rPr lang="en-US" sz="1200" b="1" i="0" u="sng" kern="1200" dirty="0" smtClean="0">
                <a:solidFill>
                  <a:schemeClr val="tx1"/>
                </a:solidFill>
                <a:effectLst/>
                <a:latin typeface="+mn-lt"/>
                <a:ea typeface="+mn-ea"/>
                <a:cs typeface="+mn-cs"/>
              </a:rPr>
              <a:t>avoid pain</a:t>
            </a:r>
            <a:r>
              <a:rPr lang="en-US" sz="1200" b="0" i="0" u="sng" kern="1200" dirty="0" smtClean="0">
                <a:solidFill>
                  <a:schemeClr val="tx1"/>
                </a:solidFill>
                <a:effectLst/>
                <a:latin typeface="+mn-lt"/>
                <a:ea typeface="+mn-ea"/>
                <a:cs typeface="+mn-cs"/>
              </a:rPr>
              <a:t> by taking action that stays "</a:t>
            </a:r>
            <a:r>
              <a:rPr lang="en-US" sz="1200" b="1" i="0" u="sng" kern="1200" dirty="0" smtClean="0">
                <a:solidFill>
                  <a:schemeClr val="tx1"/>
                </a:solidFill>
                <a:effectLst/>
                <a:latin typeface="+mn-lt"/>
                <a:ea typeface="+mn-ea"/>
                <a:cs typeface="+mn-cs"/>
              </a:rPr>
              <a:t>one step ahead</a:t>
            </a:r>
            <a:r>
              <a:rPr lang="en-US" sz="1200" b="0" i="0" u="sng" kern="1200" dirty="0" smtClean="0">
                <a:solidFill>
                  <a:schemeClr val="tx1"/>
                </a:solidFill>
                <a:effectLst/>
                <a:latin typeface="+mn-lt"/>
                <a:ea typeface="+mn-ea"/>
                <a:cs typeface="+mn-cs"/>
              </a:rPr>
              <a:t>" of a potential bad thing happening to him</a:t>
            </a:r>
            <a:r>
              <a:rPr lang="en-US" sz="1200" b="0" i="0" kern="1200" dirty="0" smtClean="0">
                <a:solidFill>
                  <a:schemeClr val="tx1"/>
                </a:solidFill>
                <a:effectLst/>
                <a:latin typeface="+mn-lt"/>
                <a:ea typeface="+mn-ea"/>
                <a:cs typeface="+mn-cs"/>
              </a:rPr>
              <a:t>. He breaks up with Skylar when she asks him to come to California, telling her he doesn't love her, because in his own words, what if he goes there and it doesn't work? He doesn't want to expose himself to risk and change to find out she's not perfect, and vice-versa. He sabotages interviews for the jobs his professor gives him the opportunity for. He decides it's safer to stay with his friends, thinking he's making the right people happy, only for them to get angry at him because they feel he is wasting his life: "y</a:t>
            </a:r>
            <a:r>
              <a:rPr lang="en-US" sz="1200" b="0" i="1" kern="1200" dirty="0" smtClean="0">
                <a:solidFill>
                  <a:schemeClr val="tx1"/>
                </a:solidFill>
                <a:effectLst/>
                <a:latin typeface="+mn-lt"/>
                <a:ea typeface="+mn-ea"/>
                <a:cs typeface="+mn-cs"/>
              </a:rPr>
              <a:t>ou know what any of us would give to have what you have?</a:t>
            </a:r>
            <a:r>
              <a:rPr lang="en-US" sz="1200" b="0" i="0" kern="1200" dirty="0" smtClean="0">
                <a:solidFill>
                  <a:schemeClr val="tx1"/>
                </a:solidFill>
                <a:effectLst/>
                <a:latin typeface="+mn-lt"/>
                <a:ea typeface="+mn-ea"/>
                <a:cs typeface="+mn-cs"/>
              </a:rPr>
              <a:t>" He even makes a fool of himself in front of many psychiatrists because he's afraid they're going to dig up his dark past and force him to relive it (but he has to meet with them or go to jail, so he stays "one step ahead," and instead of just outright skipping the meetings acts like such an ass that they quit, so he can say, "</a:t>
            </a:r>
            <a:r>
              <a:rPr lang="en-US" sz="1200" b="0" i="1" kern="1200" dirty="0" smtClean="0">
                <a:solidFill>
                  <a:schemeClr val="tx1"/>
                </a:solidFill>
                <a:effectLst/>
                <a:latin typeface="+mn-lt"/>
                <a:ea typeface="+mn-ea"/>
                <a:cs typeface="+mn-cs"/>
              </a:rPr>
              <a:t>hey, I met with them. They quit. You can't put that on me</a:t>
            </a:r>
            <a:r>
              <a:rPr lang="en-US" sz="1200" b="0" i="0" kern="1200" dirty="0" smtClean="0">
                <a:solidFill>
                  <a:schemeClr val="tx1"/>
                </a:solidFill>
                <a:effectLst/>
                <a:latin typeface="+mn-lt"/>
                <a:ea typeface="+mn-ea"/>
                <a:cs typeface="+mn-cs"/>
              </a:rPr>
              <a:t>"). </a:t>
            </a:r>
          </a:p>
          <a:p>
            <a:pPr fontAlgn="base"/>
            <a:r>
              <a:rPr lang="en-US" sz="1200" b="0" i="0" kern="1200" dirty="0" smtClean="0">
                <a:solidFill>
                  <a:schemeClr val="tx1"/>
                </a:solidFill>
                <a:effectLst/>
                <a:latin typeface="+mn-lt"/>
                <a:ea typeface="+mn-ea"/>
                <a:cs typeface="+mn-cs"/>
              </a:rPr>
              <a:t> </a:t>
            </a:r>
          </a:p>
          <a:p>
            <a:pPr fontAlgn="base"/>
            <a:r>
              <a:rPr lang="en-US" sz="1200" b="0" i="0" kern="1200" dirty="0" smtClean="0">
                <a:solidFill>
                  <a:schemeClr val="tx1"/>
                </a:solidFill>
                <a:effectLst/>
                <a:latin typeface="+mn-lt"/>
                <a:ea typeface="+mn-ea"/>
                <a:cs typeface="+mn-cs"/>
              </a:rPr>
              <a:t>In other words, he does </a:t>
            </a:r>
            <a:r>
              <a:rPr lang="en-US" sz="1200" b="1" i="0" kern="1200" dirty="0" smtClean="0">
                <a:solidFill>
                  <a:schemeClr val="tx1"/>
                </a:solidFill>
                <a:effectLst/>
                <a:latin typeface="+mn-lt"/>
                <a:ea typeface="+mn-ea"/>
                <a:cs typeface="+mn-cs"/>
              </a:rPr>
              <a:t>blame</a:t>
            </a:r>
            <a:r>
              <a:rPr lang="en-US" sz="1200" b="0" i="0" kern="1200" dirty="0" smtClean="0">
                <a:solidFill>
                  <a:schemeClr val="tx1"/>
                </a:solidFill>
                <a:effectLst/>
                <a:latin typeface="+mn-lt"/>
                <a:ea typeface="+mn-ea"/>
                <a:cs typeface="+mn-cs"/>
              </a:rPr>
              <a:t> himself for all the bad things that happened to him. Specifically, he thinks if he had been smarter, </a:t>
            </a:r>
            <a:r>
              <a:rPr lang="en-US" sz="1200" b="0" i="0" u="sng" kern="1200" dirty="0" smtClean="0">
                <a:solidFill>
                  <a:schemeClr val="tx1"/>
                </a:solidFill>
                <a:effectLst/>
                <a:latin typeface="+mn-lt"/>
                <a:ea typeface="+mn-ea"/>
                <a:cs typeface="+mn-cs"/>
              </a:rPr>
              <a:t>if he had been one step ahead, he could've </a:t>
            </a:r>
            <a:r>
              <a:rPr lang="en-US" sz="1200" b="1" i="0" u="sng" kern="1200" dirty="0" smtClean="0">
                <a:solidFill>
                  <a:schemeClr val="tx1"/>
                </a:solidFill>
                <a:effectLst/>
                <a:latin typeface="+mn-lt"/>
                <a:ea typeface="+mn-ea"/>
                <a:cs typeface="+mn-cs"/>
              </a:rPr>
              <a:t>prevented</a:t>
            </a:r>
            <a:r>
              <a:rPr lang="en-US" sz="1200" b="0" i="0" u="sng" kern="1200" dirty="0" smtClean="0">
                <a:solidFill>
                  <a:schemeClr val="tx1"/>
                </a:solidFill>
                <a:effectLst/>
                <a:latin typeface="+mn-lt"/>
                <a:ea typeface="+mn-ea"/>
                <a:cs typeface="+mn-cs"/>
              </a:rPr>
              <a:t> them</a:t>
            </a:r>
            <a:r>
              <a:rPr lang="en-US" sz="1200" b="0" i="0" kern="1200" dirty="0" smtClean="0">
                <a:solidFill>
                  <a:schemeClr val="tx1"/>
                </a:solidFill>
                <a:effectLst/>
                <a:latin typeface="+mn-lt"/>
                <a:ea typeface="+mn-ea"/>
                <a:cs typeface="+mn-cs"/>
              </a:rPr>
              <a:t>. Sean is telling him, and forcing him to </a:t>
            </a:r>
            <a:r>
              <a:rPr lang="en-US" sz="1200" b="0" i="0" kern="1200" dirty="0" err="1" smtClean="0">
                <a:solidFill>
                  <a:schemeClr val="tx1"/>
                </a:solidFill>
                <a:effectLst/>
                <a:latin typeface="+mn-lt"/>
                <a:ea typeface="+mn-ea"/>
                <a:cs typeface="+mn-cs"/>
              </a:rPr>
              <a:t>internalise</a:t>
            </a:r>
            <a:r>
              <a:rPr lang="en-US" sz="1200" b="0" i="0" kern="1200" dirty="0" smtClean="0">
                <a:solidFill>
                  <a:schemeClr val="tx1"/>
                </a:solidFill>
                <a:effectLst/>
                <a:latin typeface="+mn-lt"/>
                <a:ea typeface="+mn-ea"/>
                <a:cs typeface="+mn-cs"/>
              </a:rPr>
              <a:t>, that that thought is false! That </a:t>
            </a:r>
            <a:r>
              <a:rPr lang="en-US" sz="1200" b="0" i="0" u="sng" kern="1200" dirty="0" smtClean="0">
                <a:solidFill>
                  <a:schemeClr val="tx1"/>
                </a:solidFill>
                <a:effectLst/>
                <a:latin typeface="+mn-lt"/>
                <a:ea typeface="+mn-ea"/>
                <a:cs typeface="+mn-cs"/>
              </a:rPr>
              <a:t>nothing he could have done would've prevented those things</a:t>
            </a:r>
            <a:r>
              <a:rPr lang="en-US" sz="1200" b="0" i="0" kern="1200" dirty="0" smtClean="0">
                <a:solidFill>
                  <a:schemeClr val="tx1"/>
                </a:solidFill>
                <a:effectLst/>
                <a:latin typeface="+mn-lt"/>
                <a:ea typeface="+mn-ea"/>
                <a:cs typeface="+mn-cs"/>
              </a:rPr>
              <a:t> (or at least, if he prevented that particular bad thing another one would've happened, because it was never about his mistakes)!</a:t>
            </a:r>
          </a:p>
          <a:p>
            <a:pPr fontAlgn="base"/>
            <a:r>
              <a:rPr lang="en-US" sz="1200" b="0" i="0" kern="1200" dirty="0" smtClean="0">
                <a:solidFill>
                  <a:schemeClr val="tx1"/>
                </a:solidFill>
                <a:effectLst/>
                <a:latin typeface="+mn-lt"/>
                <a:ea typeface="+mn-ea"/>
                <a:cs typeface="+mn-cs"/>
              </a:rPr>
              <a:t> </a:t>
            </a:r>
          </a:p>
          <a:p>
            <a:pPr fontAlgn="base"/>
            <a:r>
              <a:rPr lang="en-US" sz="1200" b="0" i="0" kern="1200" dirty="0" smtClean="0">
                <a:solidFill>
                  <a:schemeClr val="tx1"/>
                </a:solidFill>
                <a:effectLst/>
                <a:latin typeface="+mn-lt"/>
                <a:ea typeface="+mn-ea"/>
                <a:cs typeface="+mn-cs"/>
              </a:rPr>
              <a:t>Why does this make him cry? Simply put, everything Will did to try to stay a step ahead </a:t>
            </a:r>
            <a:r>
              <a:rPr lang="en-US" sz="1200" b="1" i="0" kern="1200" dirty="0" smtClean="0">
                <a:solidFill>
                  <a:schemeClr val="tx1"/>
                </a:solidFill>
                <a:effectLst/>
                <a:latin typeface="+mn-lt"/>
                <a:ea typeface="+mn-ea"/>
                <a:cs typeface="+mn-cs"/>
              </a:rPr>
              <a:t>hurt</a:t>
            </a:r>
            <a:r>
              <a:rPr lang="en-US" sz="1200" b="0" i="0" kern="1200" dirty="0" smtClean="0">
                <a:solidFill>
                  <a:schemeClr val="tx1"/>
                </a:solidFill>
                <a:effectLst/>
                <a:latin typeface="+mn-lt"/>
                <a:ea typeface="+mn-ea"/>
                <a:cs typeface="+mn-cs"/>
              </a:rPr>
              <a:t> a lot of people. Not just random people either, but the very people who </a:t>
            </a:r>
            <a:r>
              <a:rPr lang="en-US" sz="1200" b="1" i="0" kern="1200" dirty="0" smtClean="0">
                <a:solidFill>
                  <a:schemeClr val="tx1"/>
                </a:solidFill>
                <a:effectLst/>
                <a:latin typeface="+mn-lt"/>
                <a:ea typeface="+mn-ea"/>
                <a:cs typeface="+mn-cs"/>
              </a:rPr>
              <a:t>cared</a:t>
            </a:r>
            <a:r>
              <a:rPr lang="en-US" sz="1200" b="0" i="0" kern="1200" dirty="0" smtClean="0">
                <a:solidFill>
                  <a:schemeClr val="tx1"/>
                </a:solidFill>
                <a:effectLst/>
                <a:latin typeface="+mn-lt"/>
                <a:ea typeface="+mn-ea"/>
                <a:cs typeface="+mn-cs"/>
              </a:rPr>
              <a:t> about him, supported him, and believed in him the most. Skylar loved him despite all his problems. The professor took a huge chance on him and got him out of jail and setting up work meetings because he believed in him. He even hurt his therapist Sean by trying to get rid of him at first, like he did all the other therapists. He did all that not caring if they got hurt, because he thought ultimately it was important to stay a step ahead to prevent further pain - for both himself and others.</a:t>
            </a:r>
          </a:p>
          <a:p>
            <a:pPr fontAlgn="base"/>
            <a:r>
              <a:rPr lang="en-US" sz="1200" b="0" i="0" kern="1200" dirty="0" smtClean="0">
                <a:solidFill>
                  <a:schemeClr val="tx1"/>
                </a:solidFill>
                <a:effectLst/>
                <a:latin typeface="+mn-lt"/>
                <a:ea typeface="+mn-ea"/>
                <a:cs typeface="+mn-cs"/>
              </a:rPr>
              <a:t> </a:t>
            </a:r>
          </a:p>
          <a:p>
            <a:pPr fontAlgn="base"/>
            <a:r>
              <a:rPr lang="en-US" sz="1200" b="0" i="0" kern="1200" dirty="0" smtClean="0">
                <a:solidFill>
                  <a:schemeClr val="tx1"/>
                </a:solidFill>
                <a:effectLst/>
                <a:latin typeface="+mn-lt"/>
                <a:ea typeface="+mn-ea"/>
                <a:cs typeface="+mn-cs"/>
              </a:rPr>
              <a:t>At that moment, he's realizing he hasn't </a:t>
            </a:r>
            <a:r>
              <a:rPr lang="en-US" sz="1200" b="1" i="0" kern="1200" dirty="0" smtClean="0">
                <a:solidFill>
                  <a:schemeClr val="tx1"/>
                </a:solidFill>
                <a:effectLst/>
                <a:latin typeface="+mn-lt"/>
                <a:ea typeface="+mn-ea"/>
                <a:cs typeface="+mn-cs"/>
              </a:rPr>
              <a:t>helped</a:t>
            </a:r>
            <a:r>
              <a:rPr lang="en-US" sz="1200" b="0" i="0" kern="1200" dirty="0" smtClean="0">
                <a:solidFill>
                  <a:schemeClr val="tx1"/>
                </a:solidFill>
                <a:effectLst/>
                <a:latin typeface="+mn-lt"/>
                <a:ea typeface="+mn-ea"/>
                <a:cs typeface="+mn-cs"/>
              </a:rPr>
              <a:t> anyone. All he's done is hurt the people who cared about him the most! That's why he cries. That's why he hugs Sean and says, "Oh my God! I'm so sorry!" He's not only </a:t>
            </a:r>
            <a:r>
              <a:rPr lang="en-US" sz="1200" b="1" i="0" kern="1200" dirty="0" err="1" smtClean="0">
                <a:solidFill>
                  <a:schemeClr val="tx1"/>
                </a:solidFill>
                <a:effectLst/>
                <a:latin typeface="+mn-lt"/>
                <a:ea typeface="+mn-ea"/>
                <a:cs typeface="+mn-cs"/>
              </a:rPr>
              <a:t>apologising</a:t>
            </a:r>
            <a:r>
              <a:rPr lang="en-US" sz="1200" b="0" i="0" kern="1200" dirty="0" smtClean="0">
                <a:solidFill>
                  <a:schemeClr val="tx1"/>
                </a:solidFill>
                <a:effectLst/>
                <a:latin typeface="+mn-lt"/>
                <a:ea typeface="+mn-ea"/>
                <a:cs typeface="+mn-cs"/>
              </a:rPr>
              <a:t> to Sean. He's </a:t>
            </a:r>
            <a:r>
              <a:rPr lang="en-US" sz="1200" b="0" i="0" kern="1200" dirty="0" err="1" smtClean="0">
                <a:solidFill>
                  <a:schemeClr val="tx1"/>
                </a:solidFill>
                <a:effectLst/>
                <a:latin typeface="+mn-lt"/>
                <a:ea typeface="+mn-ea"/>
                <a:cs typeface="+mn-cs"/>
              </a:rPr>
              <a:t>apologising</a:t>
            </a:r>
            <a:r>
              <a:rPr lang="en-US" sz="1200" b="0" i="0" kern="1200" dirty="0" smtClean="0">
                <a:solidFill>
                  <a:schemeClr val="tx1"/>
                </a:solidFill>
                <a:effectLst/>
                <a:latin typeface="+mn-lt"/>
                <a:ea typeface="+mn-ea"/>
                <a:cs typeface="+mn-cs"/>
              </a:rPr>
              <a:t> to everyone he's ever hurt. And that is why, for the rest of the film, he's basically going back and trying to </a:t>
            </a:r>
            <a:r>
              <a:rPr lang="en-US" sz="1200" b="1" i="0" kern="1200" dirty="0" smtClean="0">
                <a:solidFill>
                  <a:schemeClr val="tx1"/>
                </a:solidFill>
                <a:effectLst/>
                <a:latin typeface="+mn-lt"/>
                <a:ea typeface="+mn-ea"/>
                <a:cs typeface="+mn-cs"/>
              </a:rPr>
              <a:t>mend</a:t>
            </a:r>
            <a:r>
              <a:rPr lang="en-US" sz="1200" b="0" i="0" kern="1200" dirty="0" smtClean="0">
                <a:solidFill>
                  <a:schemeClr val="tx1"/>
                </a:solidFill>
                <a:effectLst/>
                <a:latin typeface="+mn-lt"/>
                <a:ea typeface="+mn-ea"/>
                <a:cs typeface="+mn-cs"/>
              </a:rPr>
              <a:t> the bridges he burned. He goes back, commits to an interview, and accepts a position. He decides to go to California to make up with Skylar. He fully commits to following Sean's advice - he now fully trusts Sean and is putting himself at risk because he finally believes Sean truly has his best interests at heart."</a:t>
            </a: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1851109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kern="1200" dirty="0" smtClean="0">
                <a:solidFill>
                  <a:schemeClr val="tx1"/>
                </a:solidFill>
                <a:effectLst/>
                <a:latin typeface="+mn-lt"/>
                <a:ea typeface="+mn-ea"/>
                <a:cs typeface="+mn-cs"/>
              </a:rPr>
              <a:t>Colloquially called ‘bunny boiler’ or ‘clingy’. People with anxious attachment need a lot more reassurance than the other types. Anxious </a:t>
            </a:r>
            <a:r>
              <a:rPr lang="en-US" sz="1200" b="0" i="0" kern="1200" dirty="0" err="1" smtClean="0">
                <a:solidFill>
                  <a:schemeClr val="tx1"/>
                </a:solidFill>
                <a:effectLst/>
                <a:latin typeface="+mn-lt"/>
                <a:ea typeface="+mn-ea"/>
                <a:cs typeface="+mn-cs"/>
              </a:rPr>
              <a:t>attachers</a:t>
            </a:r>
            <a:r>
              <a:rPr lang="en-US" sz="1200" b="0" i="0" kern="1200" dirty="0" smtClean="0">
                <a:solidFill>
                  <a:schemeClr val="tx1"/>
                </a:solidFill>
                <a:effectLst/>
                <a:latin typeface="+mn-lt"/>
                <a:ea typeface="+mn-ea"/>
                <a:cs typeface="+mn-cs"/>
              </a:rPr>
              <a:t> struggle to trust that the connection and love isn’t going away. </a:t>
            </a:r>
          </a:p>
          <a:p>
            <a:pPr rtl="0" fontAlgn="base"/>
            <a:r>
              <a:rPr lang="en-US" sz="1200" b="0" i="0" kern="1200" dirty="0" smtClean="0">
                <a:solidFill>
                  <a:schemeClr val="tx1"/>
                </a:solidFill>
                <a:effectLst/>
                <a:latin typeface="+mn-lt"/>
                <a:ea typeface="+mn-ea"/>
                <a:cs typeface="+mn-cs"/>
              </a:rPr>
              <a:t/>
            </a:r>
            <a:br>
              <a:rPr lang="en-US" sz="1200" b="0" i="0" kern="1200" dirty="0" smtClean="0">
                <a:solidFill>
                  <a:schemeClr val="tx1"/>
                </a:solidFill>
                <a:effectLst/>
                <a:latin typeface="+mn-lt"/>
                <a:ea typeface="+mn-ea"/>
                <a:cs typeface="+mn-cs"/>
              </a:rPr>
            </a:br>
            <a:endParaRPr lang="en-US" sz="1200" b="0" i="0" kern="1200" dirty="0" smtClean="0">
              <a:solidFill>
                <a:schemeClr val="tx1"/>
              </a:solidFill>
              <a:effectLst/>
              <a:latin typeface="+mn-lt"/>
              <a:ea typeface="+mn-ea"/>
              <a:cs typeface="+mn-cs"/>
            </a:endParaRPr>
          </a:p>
          <a:p>
            <a:pPr rtl="0" fontAlgn="base"/>
            <a:r>
              <a:rPr lang="en-US" sz="1200" b="0" i="0" kern="1200" dirty="0" smtClean="0">
                <a:solidFill>
                  <a:schemeClr val="tx1"/>
                </a:solidFill>
                <a:effectLst/>
                <a:latin typeface="+mn-lt"/>
                <a:ea typeface="+mn-ea"/>
                <a:cs typeface="+mn-cs"/>
              </a:rPr>
              <a:t>Think Ross from Friends, he is a classic anxious </a:t>
            </a:r>
            <a:r>
              <a:rPr lang="en-US" sz="1200" b="0" i="0" kern="1200" dirty="0" err="1" smtClean="0">
                <a:solidFill>
                  <a:schemeClr val="tx1"/>
                </a:solidFill>
                <a:effectLst/>
                <a:latin typeface="+mn-lt"/>
                <a:ea typeface="+mn-ea"/>
                <a:cs typeface="+mn-cs"/>
              </a:rPr>
              <a:t>attacher</a:t>
            </a:r>
            <a:r>
              <a:rPr lang="en-US" sz="1200" b="0" i="0" kern="1200" dirty="0" smtClean="0">
                <a:solidFill>
                  <a:schemeClr val="tx1"/>
                </a:solidFill>
                <a:effectLst/>
                <a:latin typeface="+mn-lt"/>
                <a:ea typeface="+mn-ea"/>
                <a:cs typeface="+mn-cs"/>
              </a:rPr>
              <a:t>. He is so insecure about his relationship with Rachel that he is completely over the top, for example, sending the barbershop quartet to her office. And then showing up with the picnic because she was working late. Remember how jealous Ross was of Rachel’s colleague Mark? And how immediately after she said she needed a break, he sought validation from the ‘Xerox girl’. All classic signs of anxious attachment. </a:t>
            </a: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1615889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Minute</a:t>
            </a:r>
            <a:r>
              <a:rPr lang="en-US" baseline="0" dirty="0" smtClean="0"/>
              <a:t> 3:00</a:t>
            </a:r>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834456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Sarah</a:t>
            </a:r>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88492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Scott</a:t>
            </a:r>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14</a:t>
            </a:fld>
            <a:endParaRPr lang="en-US" dirty="0"/>
          </a:p>
        </p:txBody>
      </p:sp>
    </p:spTree>
    <p:extLst>
      <p:ext uri="{BB962C8B-B14F-4D97-AF65-F5344CB8AC3E}">
        <p14:creationId xmlns:p14="http://schemas.microsoft.com/office/powerpoint/2010/main" val="206683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Calli</a:t>
            </a:r>
            <a:endParaRPr lang="en-US" dirty="0"/>
          </a:p>
        </p:txBody>
      </p:sp>
      <p:sp>
        <p:nvSpPr>
          <p:cNvPr id="4" name="Slide Number Placeholder 3"/>
          <p:cNvSpPr>
            <a:spLocks noGrp="1"/>
          </p:cNvSpPr>
          <p:nvPr>
            <p:ph type="sldNum" sz="quarter" idx="10"/>
          </p:nvPr>
        </p:nvSpPr>
        <p:spPr/>
        <p:txBody>
          <a:bodyPr/>
          <a:lstStyle/>
          <a:p>
            <a:fld id="{D4B9A9E5-4F7F-4A7D-9DE1-899232329269}" type="slidenum">
              <a:rPr lang="en-US" smtClean="0"/>
              <a:t>15</a:t>
            </a:fld>
            <a:endParaRPr lang="en-US" dirty="0"/>
          </a:p>
        </p:txBody>
      </p:sp>
    </p:spTree>
    <p:extLst>
      <p:ext uri="{BB962C8B-B14F-4D97-AF65-F5344CB8AC3E}">
        <p14:creationId xmlns:p14="http://schemas.microsoft.com/office/powerpoint/2010/main" val="207174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8.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47.sv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610.sv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86.sv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10.sv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11.svg"/><Relationship Id="rId4" Type="http://schemas.openxmlformats.org/officeDocument/2006/relationships/image" Target="../media/image7.png"/><Relationship Id="rId5" Type="http://schemas.openxmlformats.org/officeDocument/2006/relationships/image" Target="../media/image1413.svg"/><Relationship Id="rId6" Type="http://schemas.openxmlformats.org/officeDocument/2006/relationships/image" Target="../media/image8.png"/><Relationship Id="rId7" Type="http://schemas.openxmlformats.org/officeDocument/2006/relationships/image" Target="../media/image1612.svg"/><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89.sv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 Id="rId3" Type="http://schemas.openxmlformats.org/officeDocument/2006/relationships/image" Target="../media/image202.sv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3.svg"/><Relationship Id="rId4" Type="http://schemas.openxmlformats.org/officeDocument/2006/relationships/image" Target="../media/image12.png"/><Relationship Id="rId5" Type="http://schemas.openxmlformats.org/officeDocument/2006/relationships/image" Target="../media/image244.svg"/><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265.sv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xmlns=""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pic>
        <p:nvPicPr>
          <p:cNvPr id="8" name="Graphic 7">
            <a:extLst>
              <a:ext uri="{FF2B5EF4-FFF2-40B4-BE49-F238E27FC236}">
                <a16:creationId xmlns:a16="http://schemas.microsoft.com/office/drawing/2014/main" xmlns="" id="{A04F1E16-9A84-4D0E-9706-79C396AF6AE6}"/>
              </a:ext>
            </a:extLst>
          </p:cNvPr>
          <p:cNvPicPr>
            <a:picLocks noChangeAspect="1"/>
          </p:cNvPicPr>
          <p:nvPr/>
        </p:nvPicPr>
        <p:blipFill rotWithShape="1">
          <a:blip r:embed="rId2">
            <a:extLst>
              <a:ext uri="{96DAC541-7B7A-43D3-8B79-37D633B846F1}">
                <asvg:svgBlip xmlns:asvg="http://schemas.microsoft.com/office/drawing/2016/SVG/main" xmlns=""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xmlns="" id="{D514C6BF-376E-43E8-881D-2E767426990A}"/>
              </a:ext>
            </a:extLst>
          </p:cNvPr>
          <p:cNvPicPr>
            <a:picLocks noChangeAspect="1"/>
          </p:cNvPicPr>
          <p:nvPr/>
        </p:nvPicPr>
        <p:blipFill rotWithShape="1">
          <a:blip r:embed="rId2">
            <a:extLst>
              <a:ext uri="{96DAC541-7B7A-43D3-8B79-37D633B846F1}">
                <asvg:svgBlip xmlns:asvg="http://schemas.microsoft.com/office/drawing/2016/SVG/main" xmlns=""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xmlns=""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xmlns=""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xmlns=""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xmlns=""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xmlns="" id="{9D2AF524-D4B4-4A3A-9CE4-EDAFE1D5A37B}"/>
              </a:ext>
              <a:ext uri="{C183D7F6-B498-43B3-948B-1728B52AA6E4}">
                <adec:decorative xmlns:adec="http://schemas.microsoft.com/office/drawing/2017/decorative" xmlns=""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xmlns=""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xmlns=""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xmlns=""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xmlns=""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xmlns=""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xmlns=""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xmlns=""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xmlns=""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xmlns=""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xmlns="" id="{D3795F91-C721-4363-956D-756673AE7957}"/>
              </a:ext>
              <a:ext uri="{C183D7F6-B498-43B3-948B-1728B52AA6E4}">
                <adec:decorative xmlns:adec="http://schemas.microsoft.com/office/drawing/2017/decorative" xmlns=""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xmlns="" id="{8AC14461-E27D-413D-B31A-47B74646AF25}"/>
              </a:ext>
              <a:ext uri="{C183D7F6-B498-43B3-948B-1728B52AA6E4}">
                <adec:decorative xmlns:adec="http://schemas.microsoft.com/office/drawing/2017/decorative" xmlns=""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xmlns="" id="{4D6AEA4C-7710-4829-BA87-8DD77F15932C}"/>
              </a:ext>
              <a:ext uri="{C183D7F6-B498-43B3-948B-1728B52AA6E4}">
                <adec:decorative xmlns:adec="http://schemas.microsoft.com/office/drawing/2017/decorative" xmlns=""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xmlns="" id="{E9BD473E-6203-491C-87AC-54AC0AB23333}"/>
              </a:ext>
              <a:ext uri="{C183D7F6-B498-43B3-948B-1728B52AA6E4}">
                <adec:decorative xmlns:adec="http://schemas.microsoft.com/office/drawing/2017/decorative" xmlns=""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xmlns=""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xmlns=""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xmlns=""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xmlns=""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xmlns=""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xmlns=""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xmlns=""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xmlns=""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xmlns=""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xmlns=""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xmlns=""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xmlns=""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xmlns=""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xmlns=""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xmlns=""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xmlns="" id="{9298DCF7-7DC1-4618-8133-F63847B0AFE2}"/>
              </a:ext>
              <a:ext uri="{C183D7F6-B498-43B3-948B-1728B52AA6E4}">
                <adec:decorative xmlns:adec="http://schemas.microsoft.com/office/drawing/2017/decorative" xmlns=""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xmlns="" id="{653A6567-233D-4A3B-B52B-DE7E5E35A175}"/>
              </a:ext>
              <a:ext uri="{C183D7F6-B498-43B3-948B-1728B52AA6E4}">
                <adec:decorative xmlns:adec="http://schemas.microsoft.com/office/drawing/2017/decorative" xmlns=""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xmlns=""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xmlns=""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xmlns=""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xmlns=""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xmlns=""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xmlns=""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xmlns=""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xmlns=""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xmlns=""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xmlns=""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xmlns=""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xmlns=""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xmlns="" id="{6D8D9106-8780-461D-9091-E074B0A3C956}"/>
              </a:ext>
              <a:ext uri="{C183D7F6-B498-43B3-948B-1728B52AA6E4}">
                <adec:decorative xmlns:adec="http://schemas.microsoft.com/office/drawing/2017/decorative" xmlns="" val="1"/>
              </a:ext>
            </a:extLst>
          </p:cNvPr>
          <p:cNvPicPr>
            <a:picLocks noChangeAspect="1"/>
          </p:cNvPicPr>
          <p:nvPr userDrawn="1"/>
        </p:nvPicPr>
        <p:blipFill rotWithShape="1">
          <a:blip r:embed="rId2">
            <a:extLst>
              <a:ext uri="{96DAC541-7B7A-43D3-8B79-37D633B846F1}">
                <asvg:svgBlip xmlns:asvg="http://schemas.microsoft.com/office/drawing/2016/SVG/main" xmlns=""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xmlns=""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cxnSp>
        <p:nvCxnSpPr>
          <p:cNvPr id="14" name="Straight Connector 13">
            <a:extLst>
              <a:ext uri="{FF2B5EF4-FFF2-40B4-BE49-F238E27FC236}">
                <a16:creationId xmlns:a16="http://schemas.microsoft.com/office/drawing/2014/main" xmlns=""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xmlns=""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xmlns=""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xmlns=""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xmlns="" id="{F05D2CCB-CCFC-4A8A-ADA9-C1E4D13B9681}"/>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xmlns="" id="{AEE644D4-F9A4-4237-BD5C-4B97ABA933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xmlns=""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xmlns=""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xmlns=""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xmlns=""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xmlns=""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xmlns=""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xmlns=""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xmlns=""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xmlns=""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xmlns=""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xmlns=""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xmlns=""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xmlns=""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xmlns=""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cxnSp>
        <p:nvCxnSpPr>
          <p:cNvPr id="16" name="Straight Connector 15">
            <a:extLst>
              <a:ext uri="{FF2B5EF4-FFF2-40B4-BE49-F238E27FC236}">
                <a16:creationId xmlns:a16="http://schemas.microsoft.com/office/drawing/2014/main" xmlns="" id="{463D7850-C2A6-43CE-BBE4-8E81A0A593BF}"/>
              </a:ext>
              <a:ext uri="{C183D7F6-B498-43B3-948B-1728B52AA6E4}">
                <adec:decorative xmlns:adec="http://schemas.microsoft.com/office/drawing/2017/decorative" xmlns=""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EBAD3E03-2E3B-440C-9105-6F9D33006D66}"/>
              </a:ext>
              <a:ext uri="{C183D7F6-B498-43B3-948B-1728B52AA6E4}">
                <adec:decorative xmlns:adec="http://schemas.microsoft.com/office/drawing/2017/decorative" xmlns=""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xmlns=""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xmlns=""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xmlns=""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xmlns=""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xmlns="" id="{B38B0D13-BD5F-460B-B337-F4A9342026D0}"/>
              </a:ext>
              <a:ext uri="{C183D7F6-B498-43B3-948B-1728B52AA6E4}">
                <adec:decorative xmlns:adec="http://schemas.microsoft.com/office/drawing/2017/decorative" xmlns="" val="1"/>
              </a:ext>
            </a:extLst>
          </p:cNvPr>
          <p:cNvPicPr>
            <a:picLocks noChangeAspect="1"/>
          </p:cNvPicPr>
          <p:nvPr userDrawn="1"/>
        </p:nvPicPr>
        <p:blipFill>
          <a:blip r:embed="rId2">
            <a:extLst>
              <a:ext uri="{96DAC541-7B7A-43D3-8B79-37D633B846F1}">
                <asvg:svgBlip xmlns:asvg="http://schemas.microsoft.com/office/drawing/2016/SVG/main" xmlns=""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xmlns="" id="{BE72876B-D3DA-4462-9E24-3354D8D02A27}"/>
              </a:ext>
              <a:ext uri="{C183D7F6-B498-43B3-948B-1728B52AA6E4}">
                <adec:decorative xmlns:adec="http://schemas.microsoft.com/office/drawing/2017/decorative" xmlns="" val="1"/>
              </a:ext>
            </a:extLst>
          </p:cNvPr>
          <p:cNvPicPr>
            <a:picLocks noChangeAspect="1"/>
          </p:cNvPicPr>
          <p:nvPr userDrawn="1"/>
        </p:nvPicPr>
        <p:blipFill>
          <a:blip r:embed="rId4">
            <a:extLst>
              <a:ext uri="{96DAC541-7B7A-43D3-8B79-37D633B846F1}">
                <asvg:svgBlip xmlns:asvg="http://schemas.microsoft.com/office/drawing/2016/SVG/main" xmlns=""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xmlns="" id="{14A539B6-6E3F-41BA-ACE2-76E8BB651636}"/>
              </a:ext>
              <a:ext uri="{C183D7F6-B498-43B3-948B-1728B52AA6E4}">
                <adec:decorative xmlns:adec="http://schemas.microsoft.com/office/drawing/2017/decorative" xmlns="" val="1"/>
              </a:ext>
            </a:extLst>
          </p:cNvPr>
          <p:cNvPicPr>
            <a:picLocks noChangeAspect="1"/>
          </p:cNvPicPr>
          <p:nvPr userDrawn="1"/>
        </p:nvPicPr>
        <p:blipFill>
          <a:blip r:embed="rId6">
            <a:extLst>
              <a:ext uri="{96DAC541-7B7A-43D3-8B79-37D633B846F1}">
                <asvg:svgBlip xmlns:asvg="http://schemas.microsoft.com/office/drawing/2016/SVG/main" xmlns=""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xmlns=""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xmlns=""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xmlns=""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xmlns=""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smtClean="0"/>
              <a:t>Click to edit Master text styles</a:t>
            </a:r>
          </a:p>
        </p:txBody>
      </p:sp>
      <p:sp>
        <p:nvSpPr>
          <p:cNvPr id="25" name="Content Placeholder 3">
            <a:extLst>
              <a:ext uri="{FF2B5EF4-FFF2-40B4-BE49-F238E27FC236}">
                <a16:creationId xmlns:a16="http://schemas.microsoft.com/office/drawing/2014/main" xmlns=""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smtClean="0"/>
              <a:t>Click to edit Master text styles</a:t>
            </a:r>
          </a:p>
        </p:txBody>
      </p:sp>
      <p:sp>
        <p:nvSpPr>
          <p:cNvPr id="26" name="Content Placeholder 5">
            <a:extLst>
              <a:ext uri="{FF2B5EF4-FFF2-40B4-BE49-F238E27FC236}">
                <a16:creationId xmlns:a16="http://schemas.microsoft.com/office/drawing/2014/main" xmlns=""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smtClean="0"/>
              <a:t>Click to edit Master text styles</a:t>
            </a:r>
          </a:p>
          <a:p>
            <a:pPr lvl="1"/>
            <a:r>
              <a:rPr lang="en-US" smtClean="0"/>
              <a:t>Second level</a:t>
            </a:r>
          </a:p>
        </p:txBody>
      </p:sp>
      <p:sp>
        <p:nvSpPr>
          <p:cNvPr id="22" name="Content Placeholder 3">
            <a:extLst>
              <a:ext uri="{FF2B5EF4-FFF2-40B4-BE49-F238E27FC236}">
                <a16:creationId xmlns:a16="http://schemas.microsoft.com/office/drawing/2014/main" xmlns=""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smtClean="0"/>
              <a:t>Click to edit Master text styles</a:t>
            </a:r>
          </a:p>
        </p:txBody>
      </p:sp>
      <p:sp>
        <p:nvSpPr>
          <p:cNvPr id="27" name="Content Placeholder 3">
            <a:extLst>
              <a:ext uri="{FF2B5EF4-FFF2-40B4-BE49-F238E27FC236}">
                <a16:creationId xmlns:a16="http://schemas.microsoft.com/office/drawing/2014/main" xmlns=""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smtClean="0"/>
              <a:t>Click to edit Master text styles</a:t>
            </a:r>
          </a:p>
        </p:txBody>
      </p:sp>
      <p:sp>
        <p:nvSpPr>
          <p:cNvPr id="7" name="Date Placeholder 6">
            <a:extLst>
              <a:ext uri="{FF2B5EF4-FFF2-40B4-BE49-F238E27FC236}">
                <a16:creationId xmlns:a16="http://schemas.microsoft.com/office/drawing/2014/main" xmlns=""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xmlns=""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xmlns=""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xmlns=""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xmlns=""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xmlns=""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xmlns=""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xmlns=""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xmlns="" id="{EE24E1DB-1F20-4C28-8069-D9219D1F8BBD}"/>
              </a:ext>
            </a:extLst>
          </p:cNvPr>
          <p:cNvPicPr>
            <a:picLocks noChangeAspect="1"/>
          </p:cNvPicPr>
          <p:nvPr/>
        </p:nvPicPr>
        <p:blipFill rotWithShape="1">
          <a:blip r:embed="rId2">
            <a:extLst>
              <a:ext uri="{96DAC541-7B7A-43D3-8B79-37D633B846F1}">
                <asvg:svgBlip xmlns:asvg="http://schemas.microsoft.com/office/drawing/2016/SVG/main" xmlns=""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xmlns="" id="{AE202E03-5C65-4305-B969-65220AD41002}"/>
              </a:ext>
              <a:ext uri="{C183D7F6-B498-43B3-948B-1728B52AA6E4}">
                <adec:decorative xmlns:adec="http://schemas.microsoft.com/office/drawing/2017/decorative" xmlns="" val="1"/>
              </a:ext>
            </a:extLst>
          </p:cNvPr>
          <p:cNvPicPr>
            <a:picLocks noChangeAspect="1"/>
          </p:cNvPicPr>
          <p:nvPr userDrawn="1"/>
        </p:nvPicPr>
        <p:blipFill rotWithShape="1">
          <a:blip r:embed="rId2">
            <a:extLst>
              <a:ext uri="{96DAC541-7B7A-43D3-8B79-37D633B846F1}">
                <asvg:svgBlip xmlns:asvg="http://schemas.microsoft.com/office/drawing/2016/SVG/main" xmlns=""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xmlns=""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xmlns=""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xmlns=""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xmlns=""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xmlns=""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xmlns=""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xmlns=""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xmlns=""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xmlns=""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xmlns=""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xmlns=""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smtClean="0"/>
              <a:t>Click to edit Master text styles</a:t>
            </a:r>
          </a:p>
        </p:txBody>
      </p:sp>
      <p:sp>
        <p:nvSpPr>
          <p:cNvPr id="7" name="Chart Placeholder 6">
            <a:extLst>
              <a:ext uri="{FF2B5EF4-FFF2-40B4-BE49-F238E27FC236}">
                <a16:creationId xmlns:a16="http://schemas.microsoft.com/office/drawing/2014/main" xmlns="" id="{08AF2DB4-A973-4307-B59C-6058A138835C}"/>
              </a:ext>
            </a:extLst>
          </p:cNvPr>
          <p:cNvSpPr>
            <a:spLocks noGrp="1"/>
          </p:cNvSpPr>
          <p:nvPr>
            <p:ph type="chart" sz="quarter" idx="13"/>
          </p:nvPr>
        </p:nvSpPr>
        <p:spPr>
          <a:xfrm>
            <a:off x="838200" y="2286002"/>
            <a:ext cx="6094270" cy="3542143"/>
          </a:xfrm>
        </p:spPr>
        <p:txBody>
          <a:bodyPr/>
          <a:lstStyle/>
          <a:p>
            <a:r>
              <a:rPr lang="en-US" smtClean="0"/>
              <a:t>Click icon to add chart</a:t>
            </a:r>
            <a:endParaRPr lang="en-US" dirty="0"/>
          </a:p>
        </p:txBody>
      </p:sp>
      <p:sp>
        <p:nvSpPr>
          <p:cNvPr id="11" name="Text Placeholder 10">
            <a:extLst>
              <a:ext uri="{FF2B5EF4-FFF2-40B4-BE49-F238E27FC236}">
                <a16:creationId xmlns:a16="http://schemas.microsoft.com/office/drawing/2014/main" xmlns=""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smtClean="0"/>
              <a:t>Click to edit Master text styles</a:t>
            </a:r>
          </a:p>
        </p:txBody>
      </p:sp>
      <p:sp>
        <p:nvSpPr>
          <p:cNvPr id="13" name="Content Placeholder 12">
            <a:extLst>
              <a:ext uri="{FF2B5EF4-FFF2-40B4-BE49-F238E27FC236}">
                <a16:creationId xmlns:a16="http://schemas.microsoft.com/office/drawing/2014/main" xmlns=""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xmlns=""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xmlns=""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xmlns=""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7D46070C-E825-43D0-99F4-8B4614131131}"/>
              </a:ext>
              <a:ext uri="{C183D7F6-B498-43B3-948B-1728B52AA6E4}">
                <adec:decorative xmlns:adec="http://schemas.microsoft.com/office/drawing/2017/decorative" xmlns=""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xmlns=""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xmlns=""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xmlns=""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xmlns=""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xmlns=""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xmlns=""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xmlns=""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xmlns=""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xmlns=""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xmlns=""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xmlns=""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xmlns=""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xmlns=""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xmlns=""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xmlns=""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xmlns=""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xmlns=""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xmlns=""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xmlns=""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xmlns=""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xmlns=""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xmlns=""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xmlns=""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xmlns=""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xmlns=""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xmlns=""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xmlns="" id="{FFA35437-CCDE-4D92-B879-F23B329C8EC3}"/>
              </a:ext>
              <a:ext uri="{C183D7F6-B498-43B3-948B-1728B52AA6E4}">
                <adec:decorative xmlns:adec="http://schemas.microsoft.com/office/drawing/2017/decorative" xmlns=""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xmlns=""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xmlns=""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xmlns=""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xmlns="" id="{156CA116-0F6E-4EE9-B34F-03BA07161A7A}"/>
              </a:ext>
            </a:extLst>
          </p:cNvPr>
          <p:cNvSpPr>
            <a:spLocks noGrp="1"/>
          </p:cNvSpPr>
          <p:nvPr>
            <p:ph type="dgm" sz="quarter" idx="15"/>
          </p:nvPr>
        </p:nvSpPr>
        <p:spPr>
          <a:xfrm>
            <a:off x="838200" y="2139084"/>
            <a:ext cx="10515600" cy="3695338"/>
          </a:xfrm>
        </p:spPr>
        <p:txBody>
          <a:bodyPr/>
          <a:lstStyle/>
          <a:p>
            <a:r>
              <a:rPr lang="en-US" smtClean="0"/>
              <a:t>Click icon to add SmartArt graphic</a:t>
            </a:r>
            <a:endParaRPr lang="en-US" dirty="0"/>
          </a:p>
        </p:txBody>
      </p:sp>
      <p:sp>
        <p:nvSpPr>
          <p:cNvPr id="3" name="Date Placeholder 2">
            <a:extLst>
              <a:ext uri="{FF2B5EF4-FFF2-40B4-BE49-F238E27FC236}">
                <a16:creationId xmlns:a16="http://schemas.microsoft.com/office/drawing/2014/main" xmlns=""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xmlns=""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xmlns="" id="{66988B2D-0240-4256-8268-4B9FF1E72363}"/>
              </a:ext>
              <a:ext uri="{C183D7F6-B498-43B3-948B-1728B52AA6E4}">
                <adec:decorative xmlns:adec="http://schemas.microsoft.com/office/drawing/2017/decorative" xmlns=""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D8EEAAE1-3D04-41C3-B2D2-B3BEF34C3B27}"/>
              </a:ext>
              <a:ext uri="{C183D7F6-B498-43B3-948B-1728B52AA6E4}">
                <adec:decorative xmlns:adec="http://schemas.microsoft.com/office/drawing/2017/decorative" xmlns=""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xmlns=""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xmlns=""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smtClean="0"/>
              <a:t>Drag picture to placeholder or click icon to add</a:t>
            </a:r>
            <a:endParaRPr lang="en-US" dirty="0"/>
          </a:p>
        </p:txBody>
      </p:sp>
      <p:sp>
        <p:nvSpPr>
          <p:cNvPr id="3" name="Text Placeholder 2">
            <a:extLst>
              <a:ext uri="{FF2B5EF4-FFF2-40B4-BE49-F238E27FC236}">
                <a16:creationId xmlns:a16="http://schemas.microsoft.com/office/drawing/2014/main" xmlns=""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xmlns=""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xmlns=""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smtClean="0"/>
              <a:t>Drag picture to placeholder or click icon to add</a:t>
            </a:r>
            <a:endParaRPr lang="en-US" dirty="0"/>
          </a:p>
        </p:txBody>
      </p:sp>
      <p:sp>
        <p:nvSpPr>
          <p:cNvPr id="23" name="Text Placeholder 2">
            <a:extLst>
              <a:ext uri="{FF2B5EF4-FFF2-40B4-BE49-F238E27FC236}">
                <a16:creationId xmlns:a16="http://schemas.microsoft.com/office/drawing/2014/main" xmlns=""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xmlns=""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xmlns=""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smtClean="0"/>
              <a:t>Drag picture to placeholder or click icon to add</a:t>
            </a:r>
            <a:endParaRPr lang="en-US" dirty="0"/>
          </a:p>
        </p:txBody>
      </p:sp>
      <p:sp>
        <p:nvSpPr>
          <p:cNvPr id="24" name="Text Placeholder 2">
            <a:extLst>
              <a:ext uri="{FF2B5EF4-FFF2-40B4-BE49-F238E27FC236}">
                <a16:creationId xmlns:a16="http://schemas.microsoft.com/office/drawing/2014/main" xmlns=""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xmlns=""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xmlns=""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smtClean="0"/>
              <a:t>Drag picture to placeholder or click icon to add</a:t>
            </a:r>
            <a:endParaRPr lang="en-US" dirty="0"/>
          </a:p>
        </p:txBody>
      </p:sp>
      <p:sp>
        <p:nvSpPr>
          <p:cNvPr id="25" name="Text Placeholder 2">
            <a:extLst>
              <a:ext uri="{FF2B5EF4-FFF2-40B4-BE49-F238E27FC236}">
                <a16:creationId xmlns:a16="http://schemas.microsoft.com/office/drawing/2014/main" xmlns=""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xmlns=""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xmlns="" id="{4E4B72DA-52CB-4D39-A342-8857B4D959B2}"/>
              </a:ext>
              <a:ext uri="{C183D7F6-B498-43B3-948B-1728B52AA6E4}">
                <adec:decorative xmlns:adec="http://schemas.microsoft.com/office/drawing/2017/decorative" xmlns=""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1D9BCDA-DFB7-41A4-A7C7-CEE86CEDCBE5}"/>
              </a:ext>
              <a:ext uri="{C183D7F6-B498-43B3-948B-1728B52AA6E4}">
                <adec:decorative xmlns:adec="http://schemas.microsoft.com/office/drawing/2017/decorative" xmlns=""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xmlns=""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xmlns=""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xmlns=""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xmlns=""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smtClean="0"/>
              <a:t>Drag picture to placeholder or click icon to add</a:t>
            </a:r>
            <a:endParaRPr lang="en-US" dirty="0"/>
          </a:p>
        </p:txBody>
      </p:sp>
      <p:sp>
        <p:nvSpPr>
          <p:cNvPr id="3" name="Text Placeholder 2">
            <a:extLst>
              <a:ext uri="{FF2B5EF4-FFF2-40B4-BE49-F238E27FC236}">
                <a16:creationId xmlns:a16="http://schemas.microsoft.com/office/drawing/2014/main" xmlns=""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xmlns=""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xmlns=""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smtClean="0"/>
              <a:t>Drag picture to placeholder or click icon to add</a:t>
            </a:r>
            <a:endParaRPr lang="en-US" dirty="0"/>
          </a:p>
        </p:txBody>
      </p:sp>
      <p:sp>
        <p:nvSpPr>
          <p:cNvPr id="23" name="Text Placeholder 2">
            <a:extLst>
              <a:ext uri="{FF2B5EF4-FFF2-40B4-BE49-F238E27FC236}">
                <a16:creationId xmlns:a16="http://schemas.microsoft.com/office/drawing/2014/main" xmlns=""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xmlns=""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xmlns=""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smtClean="0"/>
              <a:t>Drag picture to placeholder or click icon to add</a:t>
            </a:r>
            <a:endParaRPr lang="en-US" dirty="0"/>
          </a:p>
        </p:txBody>
      </p:sp>
      <p:sp>
        <p:nvSpPr>
          <p:cNvPr id="24" name="Text Placeholder 2">
            <a:extLst>
              <a:ext uri="{FF2B5EF4-FFF2-40B4-BE49-F238E27FC236}">
                <a16:creationId xmlns:a16="http://schemas.microsoft.com/office/drawing/2014/main" xmlns=""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xmlns=""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xmlns=""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smtClean="0"/>
              <a:t>Drag picture to placeholder or click icon to add</a:t>
            </a:r>
            <a:endParaRPr lang="en-US" dirty="0"/>
          </a:p>
        </p:txBody>
      </p:sp>
      <p:sp>
        <p:nvSpPr>
          <p:cNvPr id="25" name="Text Placeholder 2">
            <a:extLst>
              <a:ext uri="{FF2B5EF4-FFF2-40B4-BE49-F238E27FC236}">
                <a16:creationId xmlns:a16="http://schemas.microsoft.com/office/drawing/2014/main" xmlns=""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xmlns=""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xmlns=""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smtClean="0"/>
              <a:t>Drag picture to placeholder or click icon to add</a:t>
            </a:r>
            <a:endParaRPr lang="en-US" dirty="0"/>
          </a:p>
        </p:txBody>
      </p:sp>
      <p:sp>
        <p:nvSpPr>
          <p:cNvPr id="54" name="Text Placeholder 2">
            <a:extLst>
              <a:ext uri="{FF2B5EF4-FFF2-40B4-BE49-F238E27FC236}">
                <a16:creationId xmlns:a16="http://schemas.microsoft.com/office/drawing/2014/main" xmlns=""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xmlns=""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xmlns=""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smtClean="0"/>
              <a:t>Drag picture to placeholder or click icon to add</a:t>
            </a:r>
            <a:endParaRPr lang="en-US" dirty="0"/>
          </a:p>
        </p:txBody>
      </p:sp>
      <p:sp>
        <p:nvSpPr>
          <p:cNvPr id="59" name="Text Placeholder 2">
            <a:extLst>
              <a:ext uri="{FF2B5EF4-FFF2-40B4-BE49-F238E27FC236}">
                <a16:creationId xmlns:a16="http://schemas.microsoft.com/office/drawing/2014/main" xmlns=""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xmlns=""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xmlns=""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smtClean="0"/>
              <a:t>Drag picture to placeholder or click icon to add</a:t>
            </a:r>
            <a:endParaRPr lang="en-US" dirty="0"/>
          </a:p>
        </p:txBody>
      </p:sp>
      <p:sp>
        <p:nvSpPr>
          <p:cNvPr id="60" name="Text Placeholder 2">
            <a:extLst>
              <a:ext uri="{FF2B5EF4-FFF2-40B4-BE49-F238E27FC236}">
                <a16:creationId xmlns:a16="http://schemas.microsoft.com/office/drawing/2014/main" xmlns=""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xmlns=""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xmlns=""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smtClean="0"/>
              <a:t>Drag picture to placeholder or click icon to add</a:t>
            </a:r>
            <a:endParaRPr lang="en-US" dirty="0"/>
          </a:p>
        </p:txBody>
      </p:sp>
      <p:sp>
        <p:nvSpPr>
          <p:cNvPr id="61" name="Text Placeholder 2">
            <a:extLst>
              <a:ext uri="{FF2B5EF4-FFF2-40B4-BE49-F238E27FC236}">
                <a16:creationId xmlns:a16="http://schemas.microsoft.com/office/drawing/2014/main" xmlns=""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xmlns=""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xmlns=""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xmlns=""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xmlns=""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xmlns="" id="{B0DFD584-E5CF-41EF-B51E-679CE22DDF93}"/>
              </a:ext>
              <a:ext uri="{C183D7F6-B498-43B3-948B-1728B52AA6E4}">
                <adec:decorative xmlns:adec="http://schemas.microsoft.com/office/drawing/2017/decorative" xmlns="" val="1"/>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xmlns="" id="{E5C02DDF-25A6-42C7-9525-F279CE2095C0}"/>
              </a:ext>
              <a:ext uri="{C183D7F6-B498-43B3-948B-1728B52AA6E4}">
                <adec:decorative xmlns:adec="http://schemas.microsoft.com/office/drawing/2017/decorative" xmlns="" val="1"/>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xmlns="" id="{463D7850-C2A6-43CE-BBE4-8E81A0A593BF}"/>
              </a:ext>
              <a:ext uri="{C183D7F6-B498-43B3-948B-1728B52AA6E4}">
                <adec:decorative xmlns:adec="http://schemas.microsoft.com/office/drawing/2017/decorative" xmlns=""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EBAD3E03-2E3B-440C-9105-6F9D33006D66}"/>
              </a:ext>
              <a:ext uri="{C183D7F6-B498-43B3-948B-1728B52AA6E4}">
                <adec:decorative xmlns:adec="http://schemas.microsoft.com/office/drawing/2017/decorative" xmlns=""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xmlns=""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xmlns=""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xmlns=""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xmlns=""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xmlns=""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p:txBody>
      </p:sp>
      <p:sp>
        <p:nvSpPr>
          <p:cNvPr id="24" name="Content Placeholder 10">
            <a:extLst>
              <a:ext uri="{FF2B5EF4-FFF2-40B4-BE49-F238E27FC236}">
                <a16:creationId xmlns:a16="http://schemas.microsoft.com/office/drawing/2014/main" xmlns=""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xmlns=""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xmlns=""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xmlns=""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p:txBody>
      </p:sp>
      <p:sp>
        <p:nvSpPr>
          <p:cNvPr id="25" name="Content Placeholder 10">
            <a:extLst>
              <a:ext uri="{FF2B5EF4-FFF2-40B4-BE49-F238E27FC236}">
                <a16:creationId xmlns:a16="http://schemas.microsoft.com/office/drawing/2014/main" xmlns=""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xmlns=""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xmlns=""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xmlns=""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p:txBody>
      </p:sp>
      <p:sp>
        <p:nvSpPr>
          <p:cNvPr id="26" name="Content Placeholder 10">
            <a:extLst>
              <a:ext uri="{FF2B5EF4-FFF2-40B4-BE49-F238E27FC236}">
                <a16:creationId xmlns:a16="http://schemas.microsoft.com/office/drawing/2014/main" xmlns=""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xmlns=""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xmlns=""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xmlns=""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smtClean="0"/>
              <a:t>Click to edit Master text styles</a:t>
            </a:r>
          </a:p>
        </p:txBody>
      </p:sp>
      <p:sp>
        <p:nvSpPr>
          <p:cNvPr id="7" name="Date Placeholder 6">
            <a:extLst>
              <a:ext uri="{FF2B5EF4-FFF2-40B4-BE49-F238E27FC236}">
                <a16:creationId xmlns:a16="http://schemas.microsoft.com/office/drawing/2014/main" xmlns=""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xmlns=""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xmlns=""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xmlns=""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cxnSp>
        <p:nvCxnSpPr>
          <p:cNvPr id="23" name="Straight Connector 22">
            <a:extLst>
              <a:ext uri="{FF2B5EF4-FFF2-40B4-BE49-F238E27FC236}">
                <a16:creationId xmlns:a16="http://schemas.microsoft.com/office/drawing/2014/main" xmlns=""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xmlns=""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xmlns=""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xmlns=""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xmlns=""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pic>
        <p:nvPicPr>
          <p:cNvPr id="6" name="Graphic 5">
            <a:extLst>
              <a:ext uri="{FF2B5EF4-FFF2-40B4-BE49-F238E27FC236}">
                <a16:creationId xmlns:a16="http://schemas.microsoft.com/office/drawing/2014/main" xmlns="" id="{ED3361C9-310A-4255-A94E-B77588962DA5}"/>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xmlns=""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xmlns=""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xmlns=""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xmlns=""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xmlns=""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notesSlide" Target="../notesSlides/notesSlide6.xml"/><Relationship Id="rId5" Type="http://schemas.openxmlformats.org/officeDocument/2006/relationships/image" Target="../media/image14.png"/><Relationship Id="rId1" Type="http://schemas.microsoft.com/office/2007/relationships/media" Target="../media/media1.mp4"/><Relationship Id="rId2" Type="http://schemas.openxmlformats.org/officeDocument/2006/relationships/video" Target="../media/media1.mp4"/></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notesSlide" Target="../notesSlides/notesSlide7.xml"/><Relationship Id="rId5" Type="http://schemas.openxmlformats.org/officeDocument/2006/relationships/image" Target="../media/image15.png"/><Relationship Id="rId1" Type="http://schemas.microsoft.com/office/2007/relationships/media" Target="../media/media2.mp4"/><Relationship Id="rId2" Type="http://schemas.openxmlformats.org/officeDocument/2006/relationships/video" Target="../media/media2.mp4"/></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4" Type="http://schemas.openxmlformats.org/officeDocument/2006/relationships/notesSlide" Target="../notesSlides/notesSlide8.xml"/><Relationship Id="rId5" Type="http://schemas.openxmlformats.org/officeDocument/2006/relationships/image" Target="../media/image16.png"/><Relationship Id="rId1" Type="http://schemas.microsoft.com/office/2007/relationships/media" Target="../media/media3.mp4"/><Relationship Id="rId2" Type="http://schemas.openxmlformats.org/officeDocument/2006/relationships/video" Target="../media/media3.mp4"/></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notesSlide" Target="../notesSlides/notesSlide9.xml"/><Relationship Id="rId5" Type="http://schemas.openxmlformats.org/officeDocument/2006/relationships/image" Target="../media/image16.png"/><Relationship Id="rId1" Type="http://schemas.microsoft.com/office/2007/relationships/media" Target="../media/media4.mp4"/><Relationship Id="rId2" Type="http://schemas.openxmlformats.org/officeDocument/2006/relationships/video" Target="../media/media4.mp4"/></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6815C6-3AD0-46E6-A74A-1967BD91AF50}"/>
              </a:ext>
            </a:extLst>
          </p:cNvPr>
          <p:cNvSpPr>
            <a:spLocks noGrp="1"/>
          </p:cNvSpPr>
          <p:nvPr>
            <p:ph type="ctrTitle"/>
          </p:nvPr>
        </p:nvSpPr>
        <p:spPr>
          <a:xfrm>
            <a:off x="6416040" y="4434840"/>
            <a:ext cx="4941771" cy="1122202"/>
          </a:xfrm>
        </p:spPr>
        <p:txBody>
          <a:bodyPr/>
          <a:lstStyle/>
          <a:p>
            <a:r>
              <a:rPr lang="en-US" dirty="0" smtClean="0"/>
              <a:t>Attachment 101	</a:t>
            </a:r>
            <a:endParaRPr lang="en-US" dirty="0"/>
          </a:p>
        </p:txBody>
      </p:sp>
      <p:sp>
        <p:nvSpPr>
          <p:cNvPr id="3" name="Subtitle 2">
            <a:extLst>
              <a:ext uri="{FF2B5EF4-FFF2-40B4-BE49-F238E27FC236}">
                <a16:creationId xmlns:a16="http://schemas.microsoft.com/office/drawing/2014/main" xmlns="" id="{1901B20D-4C28-4DA3-ABBD-718C22A5E58B}"/>
              </a:ext>
            </a:extLst>
          </p:cNvPr>
          <p:cNvSpPr>
            <a:spLocks noGrp="1"/>
          </p:cNvSpPr>
          <p:nvPr>
            <p:ph type="subTitle" idx="1"/>
          </p:nvPr>
        </p:nvSpPr>
        <p:spPr>
          <a:xfrm>
            <a:off x="6416041" y="5586890"/>
            <a:ext cx="4941770" cy="396660"/>
          </a:xfrm>
        </p:spPr>
        <p:txBody>
          <a:bodyPr/>
          <a:lstStyle/>
          <a:p>
            <a:r>
              <a:rPr lang="en-US" dirty="0" smtClean="0"/>
              <a:t>Didactic Presentation </a:t>
            </a:r>
            <a:r>
              <a:rPr lang="mr-IN" dirty="0" smtClean="0"/>
              <a:t>–</a:t>
            </a:r>
            <a:r>
              <a:rPr lang="en-US" dirty="0" smtClean="0"/>
              <a:t> February 16</a:t>
            </a:r>
            <a:r>
              <a:rPr lang="en-US" baseline="30000" dirty="0" smtClean="0"/>
              <a:t>th</a:t>
            </a:r>
            <a:r>
              <a:rPr lang="en-US" dirty="0" smtClean="0"/>
              <a:t> , 2022</a:t>
            </a:r>
            <a:endParaRPr lang="en-US"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13400" y="266700"/>
            <a:ext cx="5524500" cy="646331"/>
          </a:xfrm>
          <a:prstGeom prst="rect">
            <a:avLst/>
          </a:prstGeom>
          <a:noFill/>
        </p:spPr>
        <p:txBody>
          <a:bodyPr wrap="square" rtlCol="0">
            <a:spAutoFit/>
          </a:bodyPr>
          <a:lstStyle/>
          <a:p>
            <a:r>
              <a:rPr lang="en-US" sz="3600" dirty="0" smtClean="0">
                <a:solidFill>
                  <a:schemeClr val="bg1"/>
                </a:solidFill>
              </a:rPr>
              <a:t>Building Attachment </a:t>
            </a:r>
            <a:endParaRPr lang="en-US" sz="3600" dirty="0">
              <a:solidFill>
                <a:schemeClr val="bg1"/>
              </a:solidFill>
            </a:endParaRPr>
          </a:p>
        </p:txBody>
      </p:sp>
      <p:sp>
        <p:nvSpPr>
          <p:cNvPr id="5" name="TextBox 4"/>
          <p:cNvSpPr txBox="1"/>
          <p:nvPr/>
        </p:nvSpPr>
        <p:spPr>
          <a:xfrm>
            <a:off x="5842000" y="1041400"/>
            <a:ext cx="5295900" cy="5355312"/>
          </a:xfrm>
          <a:prstGeom prst="rect">
            <a:avLst/>
          </a:prstGeom>
          <a:noFill/>
        </p:spPr>
        <p:txBody>
          <a:bodyPr wrap="square" rtlCol="0">
            <a:spAutoFit/>
          </a:bodyPr>
          <a:lstStyle/>
          <a:p>
            <a:r>
              <a:rPr lang="en-US" dirty="0" smtClean="0">
                <a:solidFill>
                  <a:schemeClr val="bg1"/>
                </a:solidFill>
              </a:rPr>
              <a:t>-</a:t>
            </a:r>
            <a:r>
              <a:rPr lang="en-US" dirty="0" err="1" smtClean="0">
                <a:solidFill>
                  <a:schemeClr val="bg1"/>
                </a:solidFill>
              </a:rPr>
              <a:t>Paraverbals</a:t>
            </a:r>
            <a:r>
              <a:rPr lang="en-US" dirty="0" smtClean="0">
                <a:solidFill>
                  <a:schemeClr val="bg1"/>
                </a:solidFill>
              </a:rPr>
              <a:t>: nodding, </a:t>
            </a:r>
            <a:r>
              <a:rPr lang="en-US" dirty="0" err="1" smtClean="0">
                <a:solidFill>
                  <a:schemeClr val="bg1"/>
                </a:solidFill>
              </a:rPr>
              <a:t>mmming</a:t>
            </a:r>
            <a:r>
              <a:rPr lang="en-US" dirty="0" smtClean="0">
                <a:solidFill>
                  <a:schemeClr val="bg1"/>
                </a:solidFill>
              </a:rPr>
              <a:t>, sighing, wrinkling brow/frowning, laughing, smiling, delighting </a:t>
            </a:r>
          </a:p>
          <a:p>
            <a:endParaRPr lang="en-US" dirty="0" smtClean="0"/>
          </a:p>
          <a:p>
            <a:r>
              <a:rPr lang="en-US" dirty="0" smtClean="0"/>
              <a:t>-</a:t>
            </a:r>
            <a:r>
              <a:rPr lang="en-US" dirty="0" smtClean="0">
                <a:solidFill>
                  <a:schemeClr val="bg1"/>
                </a:solidFill>
              </a:rPr>
              <a:t>-Rhythm, intonation, pacing, pitch = SLOW</a:t>
            </a:r>
          </a:p>
          <a:p>
            <a:endParaRPr lang="en-US" dirty="0">
              <a:solidFill>
                <a:schemeClr val="bg1"/>
              </a:solidFill>
            </a:endParaRPr>
          </a:p>
          <a:p>
            <a:r>
              <a:rPr lang="en-US" dirty="0" smtClean="0">
                <a:solidFill>
                  <a:schemeClr val="bg1"/>
                </a:solidFill>
              </a:rPr>
              <a:t>-Experiential language  - shifts from left brain to right brain from thinking into feeling</a:t>
            </a:r>
          </a:p>
          <a:p>
            <a:r>
              <a:rPr lang="en-US" dirty="0">
                <a:solidFill>
                  <a:schemeClr val="bg1"/>
                </a:solidFill>
              </a:rPr>
              <a:t>	</a:t>
            </a:r>
            <a:r>
              <a:rPr lang="en-US" dirty="0" smtClean="0">
                <a:solidFill>
                  <a:schemeClr val="bg1"/>
                </a:solidFill>
              </a:rPr>
              <a:t>-Slow them down</a:t>
            </a:r>
          </a:p>
          <a:p>
            <a:r>
              <a:rPr lang="en-US" dirty="0">
                <a:solidFill>
                  <a:schemeClr val="bg1"/>
                </a:solidFill>
              </a:rPr>
              <a:t>	</a:t>
            </a:r>
            <a:r>
              <a:rPr lang="en-US" dirty="0" smtClean="0">
                <a:solidFill>
                  <a:schemeClr val="bg1"/>
                </a:solidFill>
              </a:rPr>
              <a:t>	-Let’s slow down</a:t>
            </a:r>
          </a:p>
          <a:p>
            <a:r>
              <a:rPr lang="en-US" dirty="0">
                <a:solidFill>
                  <a:schemeClr val="bg1"/>
                </a:solidFill>
              </a:rPr>
              <a:t>		</a:t>
            </a:r>
            <a:r>
              <a:rPr lang="en-US" dirty="0" smtClean="0">
                <a:solidFill>
                  <a:schemeClr val="bg1"/>
                </a:solidFill>
              </a:rPr>
              <a:t>-Lets stay here</a:t>
            </a:r>
          </a:p>
          <a:p>
            <a:endParaRPr lang="en-US" dirty="0">
              <a:solidFill>
                <a:schemeClr val="bg1"/>
              </a:solidFill>
            </a:endParaRPr>
          </a:p>
          <a:p>
            <a:r>
              <a:rPr lang="en-US" b="1" dirty="0" smtClean="0">
                <a:solidFill>
                  <a:schemeClr val="bg1"/>
                </a:solidFill>
              </a:rPr>
              <a:t>	</a:t>
            </a:r>
            <a:r>
              <a:rPr lang="en-US" dirty="0" smtClean="0">
                <a:solidFill>
                  <a:schemeClr val="bg1"/>
                </a:solidFill>
              </a:rPr>
              <a:t>-Moment to moment track</a:t>
            </a:r>
            <a:r>
              <a:rPr lang="en-US" dirty="0">
                <a:solidFill>
                  <a:schemeClr val="bg1"/>
                </a:solidFill>
              </a:rPr>
              <a:t> </a:t>
            </a:r>
            <a:r>
              <a:rPr lang="en-US" dirty="0" smtClean="0">
                <a:solidFill>
                  <a:schemeClr val="bg1"/>
                </a:solidFill>
              </a:rPr>
              <a:t>using contact 	statements (explore not explain)</a:t>
            </a:r>
          </a:p>
          <a:p>
            <a:r>
              <a:rPr lang="en-US" dirty="0" smtClean="0">
                <a:solidFill>
                  <a:schemeClr val="bg1"/>
                </a:solidFill>
              </a:rPr>
              <a:t>		-“what </a:t>
            </a:r>
            <a:r>
              <a:rPr lang="en-US" dirty="0">
                <a:solidFill>
                  <a:schemeClr val="bg1"/>
                </a:solidFill>
              </a:rPr>
              <a:t>do you notice inside?” </a:t>
            </a:r>
            <a:endParaRPr lang="en-US" dirty="0" smtClean="0">
              <a:solidFill>
                <a:schemeClr val="bg1"/>
              </a:solidFill>
            </a:endParaRPr>
          </a:p>
          <a:p>
            <a:r>
              <a:rPr lang="en-US" dirty="0" smtClean="0">
                <a:solidFill>
                  <a:schemeClr val="bg1"/>
                </a:solidFill>
              </a:rPr>
              <a:t>		=“</a:t>
            </a:r>
            <a:r>
              <a:rPr lang="en-US" dirty="0">
                <a:solidFill>
                  <a:schemeClr val="bg1"/>
                </a:solidFill>
              </a:rPr>
              <a:t>what’s coming up?” </a:t>
            </a:r>
            <a:endParaRPr lang="en-US" dirty="0" smtClean="0">
              <a:solidFill>
                <a:schemeClr val="bg1"/>
              </a:solidFill>
            </a:endParaRPr>
          </a:p>
          <a:p>
            <a:r>
              <a:rPr lang="en-US" dirty="0" smtClean="0">
                <a:solidFill>
                  <a:schemeClr val="bg1"/>
                </a:solidFill>
              </a:rPr>
              <a:t>		= “</a:t>
            </a:r>
            <a:r>
              <a:rPr lang="en-US" dirty="0">
                <a:solidFill>
                  <a:schemeClr val="bg1"/>
                </a:solidFill>
              </a:rPr>
              <a:t>you made a fist;” </a:t>
            </a:r>
            <a:endParaRPr lang="en-US" dirty="0" smtClean="0">
              <a:solidFill>
                <a:schemeClr val="bg1"/>
              </a:solidFill>
            </a:endParaRPr>
          </a:p>
          <a:p>
            <a:r>
              <a:rPr lang="en-US" dirty="0" smtClean="0">
                <a:solidFill>
                  <a:schemeClr val="bg1"/>
                </a:solidFill>
              </a:rPr>
              <a:t>		=“</a:t>
            </a:r>
            <a:r>
              <a:rPr lang="en-US" dirty="0">
                <a:solidFill>
                  <a:schemeClr val="bg1"/>
                </a:solidFill>
              </a:rPr>
              <a:t>your legs tensed</a:t>
            </a:r>
            <a:r>
              <a:rPr lang="en-US" dirty="0" smtClean="0">
                <a:solidFill>
                  <a:schemeClr val="bg1"/>
                </a:solidFill>
              </a:rPr>
              <a:t>;”</a:t>
            </a:r>
          </a:p>
          <a:p>
            <a:r>
              <a:rPr lang="en-US" dirty="0" smtClean="0">
                <a:solidFill>
                  <a:schemeClr val="bg1"/>
                </a:solidFill>
              </a:rPr>
              <a:t>		= </a:t>
            </a:r>
            <a:r>
              <a:rPr lang="en-US" dirty="0">
                <a:solidFill>
                  <a:schemeClr val="bg1"/>
                </a:solidFill>
              </a:rPr>
              <a:t>“you are breathing rapidly;” </a:t>
            </a:r>
            <a:endParaRPr lang="en-US" dirty="0" smtClean="0">
              <a:solidFill>
                <a:schemeClr val="bg1"/>
              </a:solidFill>
            </a:endParaRPr>
          </a:p>
          <a:p>
            <a:r>
              <a:rPr lang="en-US" dirty="0" smtClean="0">
                <a:solidFill>
                  <a:schemeClr val="bg1"/>
                </a:solidFill>
              </a:rPr>
              <a:t>		=“</a:t>
            </a:r>
            <a:r>
              <a:rPr lang="en-US" dirty="0">
                <a:solidFill>
                  <a:schemeClr val="bg1"/>
                </a:solidFill>
              </a:rPr>
              <a:t>you look full of feeling</a:t>
            </a:r>
            <a:r>
              <a:rPr lang="en-US" dirty="0" smtClean="0">
                <a:solidFill>
                  <a:schemeClr val="bg1"/>
                </a:solidFill>
              </a:rPr>
              <a:t>.”</a:t>
            </a:r>
            <a:endParaRPr lang="en-US" dirty="0">
              <a:solidFill>
                <a:schemeClr val="bg1"/>
              </a:solidFill>
            </a:endParaRPr>
          </a:p>
        </p:txBody>
      </p:sp>
    </p:spTree>
    <p:extLst>
      <p:ext uri="{BB962C8B-B14F-4D97-AF65-F5344CB8AC3E}">
        <p14:creationId xmlns:p14="http://schemas.microsoft.com/office/powerpoint/2010/main" val="707789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4E0A63-A388-49B1-A04E-27CE9BD622EF}"/>
              </a:ext>
            </a:extLst>
          </p:cNvPr>
          <p:cNvSpPr>
            <a:spLocks noGrp="1"/>
          </p:cNvSpPr>
          <p:nvPr>
            <p:ph type="title"/>
          </p:nvPr>
        </p:nvSpPr>
        <p:spPr>
          <a:xfrm>
            <a:off x="5920169" y="1152771"/>
            <a:ext cx="5431971" cy="846301"/>
          </a:xfrm>
        </p:spPr>
        <p:txBody>
          <a:bodyPr>
            <a:normAutofit/>
          </a:bodyPr>
          <a:lstStyle/>
          <a:p>
            <a:r>
              <a:rPr lang="en-ZA" dirty="0" smtClean="0"/>
              <a:t>Therapist Is Always: </a:t>
            </a:r>
            <a:endParaRPr lang="en-ZA" dirty="0"/>
          </a:p>
        </p:txBody>
      </p:sp>
      <p:sp>
        <p:nvSpPr>
          <p:cNvPr id="32" name="Date Placeholder 31">
            <a:extLst>
              <a:ext uri="{FF2B5EF4-FFF2-40B4-BE49-F238E27FC236}">
                <a16:creationId xmlns:a16="http://schemas.microsoft.com/office/drawing/2014/main" xmlns="" id="{D5DB19F8-B538-4965-BA90-ED372B99F5DC}"/>
              </a:ext>
            </a:extLst>
          </p:cNvPr>
          <p:cNvSpPr>
            <a:spLocks noGrp="1"/>
          </p:cNvSpPr>
          <p:nvPr>
            <p:ph type="dt" sz="half" idx="20"/>
          </p:nvPr>
        </p:nvSpPr>
        <p:spPr>
          <a:xfrm>
            <a:off x="5919680" y="6356350"/>
            <a:ext cx="947516" cy="365125"/>
          </a:xfrm>
        </p:spPr>
        <p:txBody>
          <a:bodyPr/>
          <a:lstStyle/>
          <a:p>
            <a:r>
              <a:rPr lang="en-US" dirty="0"/>
              <a:t>20XX</a:t>
            </a:r>
          </a:p>
        </p:txBody>
      </p:sp>
      <p:sp>
        <p:nvSpPr>
          <p:cNvPr id="3" name="Footer Placeholder 2">
            <a:extLst>
              <a:ext uri="{FF2B5EF4-FFF2-40B4-BE49-F238E27FC236}">
                <a16:creationId xmlns:a16="http://schemas.microsoft.com/office/drawing/2014/main" xmlns="" id="{005C44B1-BA82-483C-BD91-F89067442F9E}"/>
              </a:ext>
            </a:extLst>
          </p:cNvPr>
          <p:cNvSpPr>
            <a:spLocks noGrp="1"/>
          </p:cNvSpPr>
          <p:nvPr>
            <p:ph type="ftr" sz="quarter" idx="21"/>
          </p:nvPr>
        </p:nvSpPr>
        <p:spPr>
          <a:xfrm>
            <a:off x="7161955" y="6356350"/>
            <a:ext cx="32439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xmlns=""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ZA" smtClean="0"/>
              <a:pPr/>
              <a:t>3</a:t>
            </a:fld>
            <a:endParaRPr lang="en-ZA" dirty="0"/>
          </a:p>
        </p:txBody>
      </p:sp>
      <p:sp>
        <p:nvSpPr>
          <p:cNvPr id="17" name="TextBox 16"/>
          <p:cNvSpPr txBox="1"/>
          <p:nvPr/>
        </p:nvSpPr>
        <p:spPr>
          <a:xfrm>
            <a:off x="4216400" y="2794000"/>
            <a:ext cx="7708900" cy="2308324"/>
          </a:xfrm>
          <a:prstGeom prst="rect">
            <a:avLst/>
          </a:prstGeom>
          <a:noFill/>
        </p:spPr>
        <p:txBody>
          <a:bodyPr wrap="square" rtlCol="0">
            <a:spAutoFit/>
          </a:bodyPr>
          <a:lstStyle/>
          <a:p>
            <a:r>
              <a:rPr lang="en-US" dirty="0"/>
              <a:t>• always affirming: “you are doing great” </a:t>
            </a:r>
            <a:endParaRPr lang="en-US" dirty="0" smtClean="0"/>
          </a:p>
          <a:p>
            <a:endParaRPr lang="en-US" dirty="0" smtClean="0"/>
          </a:p>
          <a:p>
            <a:r>
              <a:rPr lang="en-US" dirty="0" smtClean="0"/>
              <a:t>• </a:t>
            </a:r>
            <a:r>
              <a:rPr lang="en-US" dirty="0"/>
              <a:t>always asking the body to help: “what do you notice physically/ inside?” </a:t>
            </a:r>
            <a:endParaRPr lang="en-US" dirty="0" smtClean="0"/>
          </a:p>
          <a:p>
            <a:endParaRPr lang="en-US" dirty="0" smtClean="0"/>
          </a:p>
          <a:p>
            <a:r>
              <a:rPr lang="en-US" dirty="0" smtClean="0"/>
              <a:t>• </a:t>
            </a:r>
            <a:r>
              <a:rPr lang="en-US" dirty="0"/>
              <a:t>always exploring and expanding: “is there more?” “what else?” “say more” </a:t>
            </a:r>
          </a:p>
          <a:p>
            <a:endParaRPr lang="en-US" dirty="0" smtClean="0"/>
          </a:p>
          <a:p>
            <a:r>
              <a:rPr lang="en-US" dirty="0" smtClean="0"/>
              <a:t>• </a:t>
            </a:r>
            <a:r>
              <a:rPr lang="en-US" dirty="0"/>
              <a:t>always asking permission and collaborating: “is it all right for us to be with this/to stay with this a little longer?” “can we . . .?” “let’s . . .” “can we </a:t>
            </a:r>
            <a:r>
              <a:rPr lang="en-US" dirty="0" smtClean="0"/>
              <a:t>together?”</a:t>
            </a:r>
            <a:endParaRPr lang="en-US" dirty="0"/>
          </a:p>
        </p:txBody>
      </p:sp>
    </p:spTree>
    <p:extLst>
      <p:ext uri="{BB962C8B-B14F-4D97-AF65-F5344CB8AC3E}">
        <p14:creationId xmlns:p14="http://schemas.microsoft.com/office/powerpoint/2010/main" val="2069393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E54ABB-4929-4810-950B-2DAEA0A5BAB4}"/>
              </a:ext>
            </a:extLst>
          </p:cNvPr>
          <p:cNvSpPr>
            <a:spLocks noGrp="1"/>
          </p:cNvSpPr>
          <p:nvPr>
            <p:ph type="title"/>
          </p:nvPr>
        </p:nvSpPr>
        <p:spPr>
          <a:xfrm>
            <a:off x="1885156" y="892177"/>
            <a:ext cx="8421688" cy="1325563"/>
          </a:xfrm>
        </p:spPr>
        <p:txBody>
          <a:bodyPr/>
          <a:lstStyle/>
          <a:p>
            <a:r>
              <a:rPr lang="en-US" dirty="0" smtClean="0"/>
              <a:t>Interruption</a:t>
            </a:r>
            <a:endParaRPr lang="en-US" dirty="0"/>
          </a:p>
        </p:txBody>
      </p:sp>
      <p:sp>
        <p:nvSpPr>
          <p:cNvPr id="9" name="Date Placeholder 8">
            <a:extLst>
              <a:ext uri="{FF2B5EF4-FFF2-40B4-BE49-F238E27FC236}">
                <a16:creationId xmlns:a16="http://schemas.microsoft.com/office/drawing/2014/main" xmlns="" id="{7B78F7A0-88C5-4940-B21C-099F472F39F9}"/>
              </a:ext>
            </a:extLst>
          </p:cNvPr>
          <p:cNvSpPr>
            <a:spLocks noGrp="1"/>
          </p:cNvSpPr>
          <p:nvPr>
            <p:ph type="dt" sz="half" idx="10"/>
          </p:nvPr>
        </p:nvSpPr>
        <p:spPr>
          <a:xfrm>
            <a:off x="838200" y="6356350"/>
            <a:ext cx="2743200" cy="365125"/>
          </a:xfrm>
        </p:spPr>
        <p:txBody>
          <a:bodyPr/>
          <a:lstStyle/>
          <a:p>
            <a:r>
              <a:rPr lang="en-US" dirty="0"/>
              <a:t>20XX</a:t>
            </a:r>
          </a:p>
        </p:txBody>
      </p:sp>
      <p:sp>
        <p:nvSpPr>
          <p:cNvPr id="10" name="Footer Placeholder 9">
            <a:extLst>
              <a:ext uri="{FF2B5EF4-FFF2-40B4-BE49-F238E27FC236}">
                <a16:creationId xmlns:a16="http://schemas.microsoft.com/office/drawing/2014/main" xmlns="" id="{D2186069-FC8E-433D-9BB4-942220CE8CFB}"/>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11" name="Slide Number Placeholder 10">
            <a:extLst>
              <a:ext uri="{FF2B5EF4-FFF2-40B4-BE49-F238E27FC236}">
                <a16:creationId xmlns:a16="http://schemas.microsoft.com/office/drawing/2014/main" xmlns="" id="{BAD5B6F4-0A90-447A-A1AE-D75C934B6B2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
        <p:nvSpPr>
          <p:cNvPr id="20" name="TextBox 19"/>
          <p:cNvSpPr txBox="1"/>
          <p:nvPr/>
        </p:nvSpPr>
        <p:spPr>
          <a:xfrm>
            <a:off x="2089150" y="2238380"/>
            <a:ext cx="8013700" cy="1754326"/>
          </a:xfrm>
          <a:prstGeom prst="rect">
            <a:avLst/>
          </a:prstGeom>
          <a:noFill/>
        </p:spPr>
        <p:txBody>
          <a:bodyPr wrap="square" rtlCol="0">
            <a:spAutoFit/>
          </a:bodyPr>
          <a:lstStyle/>
          <a:p>
            <a:r>
              <a:rPr lang="en-US" dirty="0" smtClean="0"/>
              <a:t>We start with something in session and then client has defense or reaction to us </a:t>
            </a:r>
          </a:p>
          <a:p>
            <a:endParaRPr lang="en-US" dirty="0"/>
          </a:p>
          <a:p>
            <a:r>
              <a:rPr lang="en-US" dirty="0" smtClean="0"/>
              <a:t>We need to pause and notice with them what is going on with them when something shifts. </a:t>
            </a:r>
          </a:p>
          <a:p>
            <a:endParaRPr lang="en-US" dirty="0"/>
          </a:p>
          <a:p>
            <a:r>
              <a:rPr lang="en-US" dirty="0" smtClean="0"/>
              <a:t>Prioritize their experience </a:t>
            </a:r>
          </a:p>
        </p:txBody>
      </p:sp>
    </p:spTree>
    <p:extLst>
      <p:ext uri="{BB962C8B-B14F-4D97-AF65-F5344CB8AC3E}">
        <p14:creationId xmlns:p14="http://schemas.microsoft.com/office/powerpoint/2010/main" val="212117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AD2AE59-5630-4D5C-83A9-4CDEF4D7DCFB}"/>
              </a:ext>
            </a:extLst>
          </p:cNvPr>
          <p:cNvSpPr>
            <a:spLocks noGrp="1"/>
          </p:cNvSpPr>
          <p:nvPr>
            <p:ph type="title"/>
          </p:nvPr>
        </p:nvSpPr>
        <p:spPr>
          <a:xfrm>
            <a:off x="2933700" y="892177"/>
            <a:ext cx="8421688" cy="1325563"/>
          </a:xfrm>
        </p:spPr>
        <p:txBody>
          <a:bodyPr/>
          <a:lstStyle/>
          <a:p>
            <a:pPr algn="ctr"/>
            <a:r>
              <a:rPr lang="en-US" dirty="0" smtClean="0"/>
              <a:t>Platform </a:t>
            </a:r>
            <a:endParaRPr lang="en-US" dirty="0"/>
          </a:p>
        </p:txBody>
      </p:sp>
      <p:sp>
        <p:nvSpPr>
          <p:cNvPr id="12" name="Date Placeholder 11">
            <a:extLst>
              <a:ext uri="{FF2B5EF4-FFF2-40B4-BE49-F238E27FC236}">
                <a16:creationId xmlns:a16="http://schemas.microsoft.com/office/drawing/2014/main" xmlns="" id="{5909F2DC-F097-42AB-88E7-0CA09BD5E2C2}"/>
              </a:ext>
            </a:extLst>
          </p:cNvPr>
          <p:cNvSpPr>
            <a:spLocks noGrp="1"/>
          </p:cNvSpPr>
          <p:nvPr>
            <p:ph type="dt" sz="half" idx="10"/>
          </p:nvPr>
        </p:nvSpPr>
        <p:spPr>
          <a:xfrm>
            <a:off x="838200" y="6356350"/>
            <a:ext cx="2743200" cy="365125"/>
          </a:xfrm>
        </p:spPr>
        <p:txBody>
          <a:bodyPr/>
          <a:lstStyle/>
          <a:p>
            <a:r>
              <a:rPr lang="en-US" dirty="0"/>
              <a:t>20XX</a:t>
            </a:r>
          </a:p>
        </p:txBody>
      </p:sp>
      <p:sp>
        <p:nvSpPr>
          <p:cNvPr id="13" name="Footer Placeholder 12">
            <a:extLst>
              <a:ext uri="{FF2B5EF4-FFF2-40B4-BE49-F238E27FC236}">
                <a16:creationId xmlns:a16="http://schemas.microsoft.com/office/drawing/2014/main" xmlns="" id="{F4A37AA9-0BEE-42AC-8CC0-AE5B8663553A}"/>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14" name="Slide Number Placeholder 13">
            <a:extLst>
              <a:ext uri="{FF2B5EF4-FFF2-40B4-BE49-F238E27FC236}">
                <a16:creationId xmlns:a16="http://schemas.microsoft.com/office/drawing/2014/main" xmlns="" id="{42152A75-1CD2-44EC-9374-C83D4604A5D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dirty="0"/>
          </a:p>
        </p:txBody>
      </p:sp>
      <p:sp>
        <p:nvSpPr>
          <p:cNvPr id="15" name="TextBox 14"/>
          <p:cNvSpPr txBox="1"/>
          <p:nvPr/>
        </p:nvSpPr>
        <p:spPr>
          <a:xfrm>
            <a:off x="3023394" y="2128840"/>
            <a:ext cx="8242300" cy="2031325"/>
          </a:xfrm>
          <a:prstGeom prst="rect">
            <a:avLst/>
          </a:prstGeom>
          <a:noFill/>
        </p:spPr>
        <p:txBody>
          <a:bodyPr wrap="square" rtlCol="0">
            <a:spAutoFit/>
          </a:bodyPr>
          <a:lstStyle/>
          <a:p>
            <a:r>
              <a:rPr lang="en-US" dirty="0" smtClean="0"/>
              <a:t>-Left brain attachment intervention </a:t>
            </a:r>
          </a:p>
          <a:p>
            <a:endParaRPr lang="en-US" dirty="0" smtClean="0"/>
          </a:p>
          <a:p>
            <a:r>
              <a:rPr lang="en-US" dirty="0" smtClean="0"/>
              <a:t>-Therapist speaks to organize client’s experience </a:t>
            </a:r>
          </a:p>
          <a:p>
            <a:endParaRPr lang="en-US" dirty="0"/>
          </a:p>
          <a:p>
            <a:r>
              <a:rPr lang="en-US" dirty="0" smtClean="0"/>
              <a:t>-Their goal is to capture the emotional experience that is before them.  </a:t>
            </a:r>
          </a:p>
          <a:p>
            <a:endParaRPr lang="en-US" dirty="0"/>
          </a:p>
          <a:p>
            <a:r>
              <a:rPr lang="en-US" dirty="0" smtClean="0"/>
              <a:t>-Uploads right brain experience into left brain language </a:t>
            </a:r>
            <a:endParaRPr lang="en-US" dirty="0"/>
          </a:p>
        </p:txBody>
      </p:sp>
    </p:spTree>
    <p:extLst>
      <p:ext uri="{BB962C8B-B14F-4D97-AF65-F5344CB8AC3E}">
        <p14:creationId xmlns:p14="http://schemas.microsoft.com/office/powerpoint/2010/main" val="1057409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605AF1-623C-4E09-AB5D-8DD0571489F6}"/>
              </a:ext>
            </a:extLst>
          </p:cNvPr>
          <p:cNvSpPr>
            <a:spLocks noGrp="1"/>
          </p:cNvSpPr>
          <p:nvPr>
            <p:ph type="title"/>
          </p:nvPr>
        </p:nvSpPr>
        <p:spPr>
          <a:xfrm>
            <a:off x="5158169" y="517771"/>
            <a:ext cx="5431971" cy="846301"/>
          </a:xfrm>
        </p:spPr>
        <p:txBody>
          <a:bodyPr/>
          <a:lstStyle/>
          <a:p>
            <a:r>
              <a:rPr lang="en-US" dirty="0" smtClean="0"/>
              <a:t>Self Disclosure</a:t>
            </a:r>
            <a:endParaRPr lang="en-US" dirty="0"/>
          </a:p>
        </p:txBody>
      </p:sp>
      <p:sp>
        <p:nvSpPr>
          <p:cNvPr id="4" name="Date Placeholder 3">
            <a:extLst>
              <a:ext uri="{FF2B5EF4-FFF2-40B4-BE49-F238E27FC236}">
                <a16:creationId xmlns:a16="http://schemas.microsoft.com/office/drawing/2014/main" xmlns="" id="{7FDC0E0A-2715-4BF9-8659-0ED8629BA242}"/>
              </a:ext>
            </a:extLst>
          </p:cNvPr>
          <p:cNvSpPr>
            <a:spLocks noGrp="1"/>
          </p:cNvSpPr>
          <p:nvPr>
            <p:ph type="dt" sz="half" idx="10"/>
          </p:nvPr>
        </p:nvSpPr>
        <p:spPr>
          <a:xfrm>
            <a:off x="838200" y="6356350"/>
            <a:ext cx="2743200" cy="365125"/>
          </a:xfrm>
        </p:spPr>
        <p:txBody>
          <a:bodyPr/>
          <a:lstStyle/>
          <a:p>
            <a:r>
              <a:rPr lang="en-US" dirty="0"/>
              <a:t>20XX</a:t>
            </a:r>
          </a:p>
        </p:txBody>
      </p:sp>
      <p:sp>
        <p:nvSpPr>
          <p:cNvPr id="5" name="Footer Placeholder 4">
            <a:extLst>
              <a:ext uri="{FF2B5EF4-FFF2-40B4-BE49-F238E27FC236}">
                <a16:creationId xmlns:a16="http://schemas.microsoft.com/office/drawing/2014/main" xmlns="" id="{20E75224-81EB-4CDA-BBBE-44B4B2F3C039}"/>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6" name="Slide Number Placeholder 5">
            <a:extLst>
              <a:ext uri="{FF2B5EF4-FFF2-40B4-BE49-F238E27FC236}">
                <a16:creationId xmlns:a16="http://schemas.microsoft.com/office/drawing/2014/main" xmlns="" id="{BA32F697-D1D4-4B0A-B960-D1869BF8607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dirty="0"/>
          </a:p>
        </p:txBody>
      </p:sp>
      <p:sp>
        <p:nvSpPr>
          <p:cNvPr id="13" name="TextBox 12"/>
          <p:cNvSpPr txBox="1"/>
          <p:nvPr/>
        </p:nvSpPr>
        <p:spPr>
          <a:xfrm>
            <a:off x="4889500" y="1689100"/>
            <a:ext cx="6261100" cy="3693319"/>
          </a:xfrm>
          <a:prstGeom prst="rect">
            <a:avLst/>
          </a:prstGeom>
          <a:noFill/>
        </p:spPr>
        <p:txBody>
          <a:bodyPr wrap="square" rtlCol="0">
            <a:spAutoFit/>
          </a:bodyPr>
          <a:lstStyle/>
          <a:p>
            <a:r>
              <a:rPr lang="en-US" dirty="0" smtClean="0"/>
              <a:t>-Self involving disclosure : </a:t>
            </a:r>
            <a:r>
              <a:rPr lang="en-US" dirty="0"/>
              <a:t>it is the self-disclosure of the therapist’s affect and process as it unfolds in the session, and session to session. In many ways all of our interactions reveal us: when we notice a patient is sad, we reveal we are the kind of person that notices and feels comfortable noticing and talking about sadness. If we are silent in the face of our patient’s sadness, we are revealing as much, but different information about ourselves.</a:t>
            </a:r>
            <a:endParaRPr lang="en-US" dirty="0" smtClean="0"/>
          </a:p>
          <a:p>
            <a:endParaRPr lang="en-US" dirty="0"/>
          </a:p>
          <a:p>
            <a:r>
              <a:rPr lang="en-US" dirty="0" smtClean="0"/>
              <a:t>-</a:t>
            </a:r>
            <a:r>
              <a:rPr lang="en-US" dirty="0"/>
              <a:t>Self revealing disclosure: is the disclosing of actual life </a:t>
            </a:r>
            <a:r>
              <a:rPr lang="en-US" dirty="0" smtClean="0"/>
              <a:t>experiences</a:t>
            </a:r>
            <a:r>
              <a:rPr lang="en-US" dirty="0"/>
              <a:t>, </a:t>
            </a:r>
            <a:r>
              <a:rPr lang="en-US" dirty="0" smtClean="0"/>
              <a:t>triumphs, uncertainties</a:t>
            </a:r>
            <a:r>
              <a:rPr lang="en-US" dirty="0"/>
              <a:t>, dilemmas. </a:t>
            </a:r>
            <a:endParaRPr lang="en-US" dirty="0" smtClean="0"/>
          </a:p>
          <a:p>
            <a:endParaRPr lang="en-US" dirty="0"/>
          </a:p>
          <a:p>
            <a:r>
              <a:rPr lang="en-US" dirty="0" smtClean="0"/>
              <a:t>-Metaprocess is SO IMPORTANT when we disclose</a:t>
            </a:r>
            <a:endParaRPr lang="en-US" dirty="0"/>
          </a:p>
        </p:txBody>
      </p:sp>
    </p:spTree>
    <p:extLst>
      <p:ext uri="{BB962C8B-B14F-4D97-AF65-F5344CB8AC3E}">
        <p14:creationId xmlns:p14="http://schemas.microsoft.com/office/powerpoint/2010/main" val="1472106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Using Disclosure to Learn about Attachment Style</a:t>
            </a:r>
            <a:endParaRPr lang="en-US" dirty="0"/>
          </a:p>
        </p:txBody>
      </p:sp>
      <p:sp>
        <p:nvSpPr>
          <p:cNvPr id="8" name="Text Placeholder 7"/>
          <p:cNvSpPr>
            <a:spLocks noGrp="1"/>
          </p:cNvSpPr>
          <p:nvPr>
            <p:ph type="body" sz="quarter" idx="26"/>
          </p:nvPr>
        </p:nvSpPr>
        <p:spPr>
          <a:xfrm>
            <a:off x="5756728" y="1999072"/>
            <a:ext cx="5431971" cy="2852328"/>
          </a:xfrm>
        </p:spPr>
        <p:txBody>
          <a:bodyPr>
            <a:noAutofit/>
          </a:bodyPr>
          <a:lstStyle/>
          <a:p>
            <a:r>
              <a:rPr lang="en-US" sz="1800" dirty="0" smtClean="0"/>
              <a:t>-A </a:t>
            </a:r>
            <a:r>
              <a:rPr lang="en-US" sz="1800" dirty="0"/>
              <a:t>securely attached </a:t>
            </a:r>
            <a:r>
              <a:rPr lang="en-US" sz="1800" dirty="0" smtClean="0"/>
              <a:t>client will </a:t>
            </a:r>
            <a:r>
              <a:rPr lang="en-US" sz="1800" dirty="0"/>
              <a:t>probably be able to talk coherently about what is happening interpersonally between patient and therapist</a:t>
            </a:r>
            <a:r>
              <a:rPr lang="en-US" sz="1800" dirty="0" smtClean="0"/>
              <a:t>.</a:t>
            </a:r>
          </a:p>
          <a:p>
            <a:endParaRPr lang="en-US" sz="1800" dirty="0" smtClean="0"/>
          </a:p>
          <a:p>
            <a:r>
              <a:rPr lang="en-US" sz="1800" dirty="0" smtClean="0"/>
              <a:t>-A </a:t>
            </a:r>
            <a:r>
              <a:rPr lang="en-US" sz="1800" dirty="0"/>
              <a:t>avoidant/dismissing </a:t>
            </a:r>
            <a:r>
              <a:rPr lang="en-US" sz="1800" dirty="0" smtClean="0"/>
              <a:t>client will </a:t>
            </a:r>
            <a:r>
              <a:rPr lang="en-US" sz="1800" dirty="0"/>
              <a:t>probably predominantly avoid or dismiss the </a:t>
            </a:r>
            <a:r>
              <a:rPr lang="en-US" sz="1800" dirty="0" smtClean="0"/>
              <a:t>self-disclosure</a:t>
            </a:r>
          </a:p>
          <a:p>
            <a:endParaRPr lang="en-US" sz="1800" dirty="0" smtClean="0"/>
          </a:p>
          <a:p>
            <a:r>
              <a:rPr lang="en-US" sz="1800" dirty="0" smtClean="0"/>
              <a:t>-A </a:t>
            </a:r>
            <a:r>
              <a:rPr lang="en-US" sz="1800" dirty="0"/>
              <a:t>preoccupied/ambivalent </a:t>
            </a:r>
            <a:r>
              <a:rPr lang="en-US" sz="1800" dirty="0" smtClean="0"/>
              <a:t>client </a:t>
            </a:r>
            <a:r>
              <a:rPr lang="en-US" sz="1800" dirty="0"/>
              <a:t>may be fully in the experience, but less able to reflect upon it. </a:t>
            </a:r>
          </a:p>
        </p:txBody>
      </p:sp>
      <p:sp>
        <p:nvSpPr>
          <p:cNvPr id="9" name="Date Placeholder 8"/>
          <p:cNvSpPr>
            <a:spLocks noGrp="1"/>
          </p:cNvSpPr>
          <p:nvPr>
            <p:ph type="dt" sz="half" idx="10"/>
          </p:nvPr>
        </p:nvSpPr>
        <p:spPr/>
        <p:txBody>
          <a:bodyPr/>
          <a:lstStyle/>
          <a:p>
            <a:r>
              <a:rPr lang="en-US" smtClean="0"/>
              <a:t>20XX</a:t>
            </a:r>
            <a:endParaRPr lang="en-US" dirty="0"/>
          </a:p>
        </p:txBody>
      </p:sp>
      <p:sp>
        <p:nvSpPr>
          <p:cNvPr id="10" name="Footer Placeholder 9"/>
          <p:cNvSpPr>
            <a:spLocks noGrp="1"/>
          </p:cNvSpPr>
          <p:nvPr>
            <p:ph type="ftr" sz="quarter" idx="11"/>
          </p:nvPr>
        </p:nvSpPr>
        <p:spPr/>
        <p:txBody>
          <a:bodyPr/>
          <a:lstStyle/>
          <a:p>
            <a:r>
              <a:rPr lang="en-US" smtClean="0"/>
              <a:t>Pitch Deck</a:t>
            </a:r>
            <a:endParaRPr lang="en-US" dirty="0"/>
          </a:p>
        </p:txBody>
      </p:sp>
      <p:sp>
        <p:nvSpPr>
          <p:cNvPr id="11" name="Slide Number Placeholder 10"/>
          <p:cNvSpPr>
            <a:spLocks noGrp="1"/>
          </p:cNvSpPr>
          <p:nvPr>
            <p:ph type="sldNum" sz="quarter" idx="12"/>
          </p:nvPr>
        </p:nvSpPr>
        <p:spPr/>
        <p:txBody>
          <a:bodyPr/>
          <a:lstStyle/>
          <a:p>
            <a:fld id="{B5CEABB6-07DC-46E8-9B57-56EC44A396E5}" type="slidenum">
              <a:rPr lang="en-US" smtClean="0"/>
              <a:t>7</a:t>
            </a:fld>
            <a:endParaRPr lang="en-US" dirty="0"/>
          </a:p>
        </p:txBody>
      </p:sp>
    </p:spTree>
    <p:extLst>
      <p:ext uri="{BB962C8B-B14F-4D97-AF65-F5344CB8AC3E}">
        <p14:creationId xmlns:p14="http://schemas.microsoft.com/office/powerpoint/2010/main" val="1938819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19F29B-F233-48AF-8261-F33A4E079E3E}"/>
              </a:ext>
              <a:ext uri="{C183D7F6-B498-43B3-948B-1728B52AA6E4}">
                <adec:decorative xmlns:adec="http://schemas.microsoft.com/office/drawing/2017/decorative" xmlns="" val="0"/>
              </a:ext>
            </a:extLst>
          </p:cNvPr>
          <p:cNvSpPr>
            <a:spLocks noGrp="1"/>
          </p:cNvSpPr>
          <p:nvPr>
            <p:ph type="title"/>
          </p:nvPr>
        </p:nvSpPr>
        <p:spPr>
          <a:xfrm>
            <a:off x="1333499" y="410845"/>
            <a:ext cx="3171825" cy="1325563"/>
          </a:xfrm>
        </p:spPr>
        <p:txBody>
          <a:bodyPr/>
          <a:lstStyle/>
          <a:p>
            <a:r>
              <a:rPr lang="en-ZA" dirty="0" smtClean="0"/>
              <a:t>Assessing Types of Attachment </a:t>
            </a:r>
            <a:endParaRPr lang="en-ZA" dirty="0"/>
          </a:p>
        </p:txBody>
      </p:sp>
      <p:sp>
        <p:nvSpPr>
          <p:cNvPr id="3" name="Subtitle 2">
            <a:extLst>
              <a:ext uri="{FF2B5EF4-FFF2-40B4-BE49-F238E27FC236}">
                <a16:creationId xmlns:a16="http://schemas.microsoft.com/office/drawing/2014/main" xmlns="" id="{35E3EA69-4E0E-41BD-8095-A124225A2647}"/>
              </a:ext>
              <a:ext uri="{C183D7F6-B498-43B3-948B-1728B52AA6E4}">
                <adec:decorative xmlns:adec="http://schemas.microsoft.com/office/drawing/2017/decorative" xmlns="" val="0"/>
              </a:ext>
            </a:extLst>
          </p:cNvPr>
          <p:cNvSpPr>
            <a:spLocks noGrp="1"/>
          </p:cNvSpPr>
          <p:nvPr>
            <p:ph idx="1"/>
          </p:nvPr>
        </p:nvSpPr>
        <p:spPr>
          <a:xfrm>
            <a:off x="1333499" y="2047875"/>
            <a:ext cx="3171825" cy="3197225"/>
          </a:xfrm>
        </p:spPr>
        <p:txBody>
          <a:bodyPr>
            <a:noAutofit/>
          </a:bodyPr>
          <a:lstStyle/>
          <a:p>
            <a:r>
              <a:rPr lang="en-US" dirty="0" smtClean="0"/>
              <a:t>Its imperative that attachment theory informs how we work with our clients!</a:t>
            </a:r>
            <a:endParaRPr lang="en-US" dirty="0"/>
          </a:p>
          <a:p>
            <a:r>
              <a:rPr lang="en-US" dirty="0" smtClean="0"/>
              <a:t>We need to be able to understand what type of attachment styles we are working with in the roo</a:t>
            </a:r>
            <a:r>
              <a:rPr lang="en-US" dirty="0" smtClean="0"/>
              <a:t>m for our individual, couples, and family work.  </a:t>
            </a:r>
          </a:p>
          <a:p>
            <a:r>
              <a:rPr lang="en-US" dirty="0" smtClean="0"/>
              <a:t>We are going to take a moment to try and identify as a team what attachment styles show up in the following clips and why.  </a:t>
            </a:r>
          </a:p>
          <a:p>
            <a:endParaRPr lang="en-US" dirty="0"/>
          </a:p>
          <a:p>
            <a:r>
              <a:rPr lang="en-US" dirty="0" smtClean="0"/>
              <a:t>If we cannot identify what type of attachment styles our clients have we will have a hard time knowing what to lean into with them in session</a:t>
            </a:r>
          </a:p>
        </p:txBody>
      </p:sp>
      <p:sp>
        <p:nvSpPr>
          <p:cNvPr id="6" name="Date Placeholder 5">
            <a:extLst>
              <a:ext uri="{FF2B5EF4-FFF2-40B4-BE49-F238E27FC236}">
                <a16:creationId xmlns:a16="http://schemas.microsoft.com/office/drawing/2014/main" xmlns=""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xmlns=""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xmlns=""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8</a:t>
            </a:fld>
            <a:endParaRPr lang="en-ZA" dirty="0"/>
          </a:p>
        </p:txBody>
      </p:sp>
    </p:spTree>
    <p:extLst>
      <p:ext uri="{BB962C8B-B14F-4D97-AF65-F5344CB8AC3E}">
        <p14:creationId xmlns:p14="http://schemas.microsoft.com/office/powerpoint/2010/main" val="2243494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ate Placeholder 10">
            <a:extLst>
              <a:ext uri="{FF2B5EF4-FFF2-40B4-BE49-F238E27FC236}">
                <a16:creationId xmlns:a16="http://schemas.microsoft.com/office/drawing/2014/main" xmlns="" id="{40BF6865-7FAE-4B56-A995-ADF1582DCC64}"/>
              </a:ext>
            </a:extLst>
          </p:cNvPr>
          <p:cNvSpPr>
            <a:spLocks noGrp="1"/>
          </p:cNvSpPr>
          <p:nvPr>
            <p:ph type="dt" sz="half" idx="10"/>
          </p:nvPr>
        </p:nvSpPr>
        <p:spPr>
          <a:xfrm>
            <a:off x="838200" y="6356350"/>
            <a:ext cx="2743200" cy="365125"/>
          </a:xfrm>
        </p:spPr>
        <p:txBody>
          <a:bodyPr/>
          <a:lstStyle/>
          <a:p>
            <a:r>
              <a:rPr lang="en-US" dirty="0"/>
              <a:t>20XX</a:t>
            </a:r>
          </a:p>
        </p:txBody>
      </p:sp>
      <p:sp>
        <p:nvSpPr>
          <p:cNvPr id="80" name="Footer Placeholder 79">
            <a:extLst>
              <a:ext uri="{FF2B5EF4-FFF2-40B4-BE49-F238E27FC236}">
                <a16:creationId xmlns:a16="http://schemas.microsoft.com/office/drawing/2014/main" xmlns="" id="{81398ED2-66DB-46EA-8D89-B07A5C039997}"/>
              </a:ext>
            </a:extLst>
          </p:cNvPr>
          <p:cNvSpPr>
            <a:spLocks noGrp="1"/>
          </p:cNvSpPr>
          <p:nvPr>
            <p:ph type="ftr" sz="quarter" idx="11"/>
          </p:nvPr>
        </p:nvSpPr>
        <p:spPr>
          <a:xfrm>
            <a:off x="6175279" y="6356350"/>
            <a:ext cx="1808712" cy="365125"/>
          </a:xfrm>
        </p:spPr>
        <p:txBody>
          <a:bodyPr/>
          <a:lstStyle/>
          <a:p>
            <a:r>
              <a:rPr lang="en-US" dirty="0"/>
              <a:t>Pitch Deck</a:t>
            </a:r>
          </a:p>
        </p:txBody>
      </p:sp>
      <p:sp>
        <p:nvSpPr>
          <p:cNvPr id="13" name="Slide Number Placeholder 12">
            <a:extLst>
              <a:ext uri="{FF2B5EF4-FFF2-40B4-BE49-F238E27FC236}">
                <a16:creationId xmlns:a16="http://schemas.microsoft.com/office/drawing/2014/main" xmlns="" id="{E3984D70-BD95-4E1F-9725-902B5D74DED6}"/>
              </a:ext>
            </a:extLst>
          </p:cNvPr>
          <p:cNvSpPr>
            <a:spLocks noGrp="1"/>
          </p:cNvSpPr>
          <p:nvPr>
            <p:ph type="sldNum" sz="quarter" idx="12"/>
          </p:nvPr>
        </p:nvSpPr>
        <p:spPr>
          <a:xfrm>
            <a:off x="10810874" y="6356350"/>
            <a:ext cx="542925" cy="365125"/>
          </a:xfrm>
        </p:spPr>
        <p:txBody>
          <a:bodyPr/>
          <a:lstStyle/>
          <a:p>
            <a:fld id="{B5CEABB6-07DC-46E8-9B57-56EC44A396E5}" type="slidenum">
              <a:rPr lang="en-US" smtClean="0"/>
              <a:pPr/>
              <a:t>9</a:t>
            </a:fld>
            <a:endParaRPr lang="en-US" dirty="0"/>
          </a:p>
        </p:txBody>
      </p:sp>
      <p:sp>
        <p:nvSpPr>
          <p:cNvPr id="22" name="AutoShape 2" descr="https://i.ytimg.com/vi/-kXAeKj3Fgw/hqdefault.jpg?sqp=-oaymwEcCPYBEIoBSFXyq4qpAw4IARUAAIhCGAFwAcABBg==&amp;rs=AOn4CLDei5ObJ3mDExsjt8_PW05NQoJDIA"/>
          <p:cNvSpPr>
            <a:spLocks noChangeAspect="1" noChangeArrowheads="1"/>
          </p:cNvSpPr>
          <p:nvPr/>
        </p:nvSpPr>
        <p:spPr bwMode="auto">
          <a:xfrm>
            <a:off x="0" y="2032000"/>
            <a:ext cx="7366000" cy="7366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TextBox 24"/>
          <p:cNvSpPr txBox="1"/>
          <p:nvPr/>
        </p:nvSpPr>
        <p:spPr>
          <a:xfrm>
            <a:off x="3225800" y="533716"/>
            <a:ext cx="8486774" cy="369332"/>
          </a:xfrm>
          <a:prstGeom prst="rect">
            <a:avLst/>
          </a:prstGeom>
          <a:noFill/>
        </p:spPr>
        <p:txBody>
          <a:bodyPr wrap="square" rtlCol="0">
            <a:spAutoFit/>
          </a:bodyPr>
          <a:lstStyle/>
          <a:p>
            <a:r>
              <a:rPr lang="en-US" dirty="0" smtClean="0">
                <a:ln w="0"/>
                <a:effectLst>
                  <a:outerShdw blurRad="38100" dist="19050" dir="2700000" algn="tl" rotWithShape="0">
                    <a:schemeClr val="dk1">
                      <a:alpha val="40000"/>
                    </a:schemeClr>
                  </a:outerShdw>
                </a:effectLst>
              </a:rPr>
              <a:t>What attachment style does she have? And why do you say so?</a:t>
            </a:r>
            <a:endParaRPr lang="en-US" dirty="0">
              <a:ln w="0"/>
              <a:effectLst>
                <a:outerShdw blurRad="38100" dist="19050" dir="2700000" algn="tl" rotWithShape="0">
                  <a:schemeClr val="dk1">
                    <a:alpha val="40000"/>
                  </a:schemeClr>
                </a:outerShdw>
              </a:effectLst>
            </a:endParaRPr>
          </a:p>
        </p:txBody>
      </p:sp>
      <p:pic>
        <p:nvPicPr>
          <p:cNvPr id="27" name="Good Will Hunting (9_12) Movie CLIP - Say You Don't Love Me (1997) H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73129" y="1147365"/>
            <a:ext cx="9004300" cy="5064919"/>
          </a:xfrm>
          <a:prstGeom prst="rect">
            <a:avLst/>
          </a:prstGeom>
        </p:spPr>
      </p:pic>
    </p:spTree>
    <p:extLst>
      <p:ext uri="{BB962C8B-B14F-4D97-AF65-F5344CB8AC3E}">
        <p14:creationId xmlns:p14="http://schemas.microsoft.com/office/powerpoint/2010/main" val="17385616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7"/>
                                        </p:tgtEl>
                                      </p:cBhvr>
                                    </p:cmd>
                                  </p:childTnLst>
                                </p:cTn>
                              </p:par>
                            </p:childTnLst>
                          </p:cTn>
                        </p:par>
                      </p:childTnLst>
                    </p:cTn>
                  </p:par>
                </p:childTnLst>
              </p:cTn>
              <p:nextCondLst>
                <p:cond evt="onClick" delay="0">
                  <p:tgtEl>
                    <p:spTgt spid="27"/>
                  </p:tgtEl>
                </p:cond>
              </p:nextCondLst>
            </p:seq>
            <p:video>
              <p:cMediaNode vol="80000">
                <p:cTn id="7" fill="hold" display="0">
                  <p:stCondLst>
                    <p:cond delay="indefinite"/>
                  </p:stCondLst>
                </p:cTn>
                <p:tgtEl>
                  <p:spTgt spid="27"/>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031FE9-9059-4FE8-B4AC-9771F23A1B89}"/>
              </a:ext>
            </a:extLst>
          </p:cNvPr>
          <p:cNvSpPr>
            <a:spLocks noGrp="1"/>
          </p:cNvSpPr>
          <p:nvPr>
            <p:ph type="title"/>
          </p:nvPr>
        </p:nvSpPr>
        <p:spPr>
          <a:xfrm>
            <a:off x="1885156" y="434977"/>
            <a:ext cx="8421688" cy="1325563"/>
          </a:xfrm>
        </p:spPr>
        <p:txBody>
          <a:bodyPr/>
          <a:lstStyle/>
          <a:p>
            <a:r>
              <a:rPr lang="en-US" dirty="0" smtClean="0"/>
              <a:t>What is His attachment Style and why do you think so?</a:t>
            </a:r>
            <a:endParaRPr lang="en-US" dirty="0"/>
          </a:p>
        </p:txBody>
      </p:sp>
      <p:sp>
        <p:nvSpPr>
          <p:cNvPr id="80" name="Date Placeholder 79">
            <a:extLst>
              <a:ext uri="{FF2B5EF4-FFF2-40B4-BE49-F238E27FC236}">
                <a16:creationId xmlns:a16="http://schemas.microsoft.com/office/drawing/2014/main" xmlns="" id="{BC1F9D86-85D8-4FD0-B0D3-47D778722782}"/>
              </a:ext>
            </a:extLst>
          </p:cNvPr>
          <p:cNvSpPr>
            <a:spLocks noGrp="1"/>
          </p:cNvSpPr>
          <p:nvPr>
            <p:ph type="dt" sz="half" idx="20"/>
          </p:nvPr>
        </p:nvSpPr>
        <p:spPr>
          <a:xfrm>
            <a:off x="838200" y="6356350"/>
            <a:ext cx="2743200" cy="365125"/>
          </a:xfrm>
        </p:spPr>
        <p:txBody>
          <a:bodyPr/>
          <a:lstStyle/>
          <a:p>
            <a:r>
              <a:rPr lang="en-US" dirty="0"/>
              <a:t>20XX</a:t>
            </a:r>
          </a:p>
        </p:txBody>
      </p:sp>
      <p:sp>
        <p:nvSpPr>
          <p:cNvPr id="81" name="Footer Placeholder 80">
            <a:extLst>
              <a:ext uri="{FF2B5EF4-FFF2-40B4-BE49-F238E27FC236}">
                <a16:creationId xmlns:a16="http://schemas.microsoft.com/office/drawing/2014/main" xmlns="" id="{E94F1D24-E4A1-4B59-B57E-A28453963B88}"/>
              </a:ext>
            </a:extLst>
          </p:cNvPr>
          <p:cNvSpPr>
            <a:spLocks noGrp="1"/>
          </p:cNvSpPr>
          <p:nvPr>
            <p:ph type="ftr" sz="quarter" idx="21"/>
          </p:nvPr>
        </p:nvSpPr>
        <p:spPr>
          <a:xfrm>
            <a:off x="4038600" y="6356350"/>
            <a:ext cx="4114800" cy="365125"/>
          </a:xfrm>
        </p:spPr>
        <p:txBody>
          <a:bodyPr/>
          <a:lstStyle/>
          <a:p>
            <a:r>
              <a:rPr lang="en-US" dirty="0"/>
              <a:t>Pitch Deck</a:t>
            </a:r>
          </a:p>
        </p:txBody>
      </p:sp>
      <p:sp>
        <p:nvSpPr>
          <p:cNvPr id="82" name="Slide Number Placeholder 81">
            <a:extLst>
              <a:ext uri="{FF2B5EF4-FFF2-40B4-BE49-F238E27FC236}">
                <a16:creationId xmlns:a16="http://schemas.microsoft.com/office/drawing/2014/main" xmlns="" id="{CE36A058-BEC2-4BC5-A467-F2EB2A365051}"/>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10</a:t>
            </a:fld>
            <a:endParaRPr lang="en-US" dirty="0"/>
          </a:p>
        </p:txBody>
      </p:sp>
      <p:pic>
        <p:nvPicPr>
          <p:cNvPr id="18" name="Good Will Hunting _ 'It's Not Your Fault' (HD) - Matt Damon, Robin Williams _ MIRAMAX">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09775" y="1759347"/>
            <a:ext cx="8172450" cy="4597003"/>
          </a:xfrm>
          <a:prstGeom prst="rect">
            <a:avLst/>
          </a:prstGeom>
        </p:spPr>
      </p:pic>
    </p:spTree>
    <p:extLst>
      <p:ext uri="{BB962C8B-B14F-4D97-AF65-F5344CB8AC3E}">
        <p14:creationId xmlns:p14="http://schemas.microsoft.com/office/powerpoint/2010/main" val="15939208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8"/>
                                        </p:tgtEl>
                                      </p:cBhvr>
                                    </p:cmd>
                                  </p:childTnLst>
                                </p:cTn>
                              </p:par>
                            </p:childTnLst>
                          </p:cTn>
                        </p:par>
                      </p:childTnLst>
                    </p:cTn>
                  </p:par>
                </p:childTnLst>
              </p:cTn>
              <p:nextCondLst>
                <p:cond evt="onClick" delay="0">
                  <p:tgtEl>
                    <p:spTgt spid="18"/>
                  </p:tgtEl>
                </p:cond>
              </p:nextCondLst>
            </p:seq>
            <p:video>
              <p:cMediaNode vol="80000">
                <p:cTn id="7" fill="hold" display="0">
                  <p:stCondLst>
                    <p:cond delay="indefinite"/>
                  </p:stCondLst>
                </p:cTn>
                <p:tgtEl>
                  <p:spTgt spid="18"/>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Date Placeholder 19">
            <a:extLst>
              <a:ext uri="{FF2B5EF4-FFF2-40B4-BE49-F238E27FC236}">
                <a16:creationId xmlns:a16="http://schemas.microsoft.com/office/drawing/2014/main" xmlns="" id="{A74D661B-510C-4CF2-BF77-3EAFB649883D}"/>
              </a:ext>
            </a:extLst>
          </p:cNvPr>
          <p:cNvSpPr>
            <a:spLocks noGrp="1"/>
          </p:cNvSpPr>
          <p:nvPr>
            <p:ph type="dt" sz="half" idx="20"/>
          </p:nvPr>
        </p:nvSpPr>
        <p:spPr>
          <a:xfrm>
            <a:off x="5919680" y="6356350"/>
            <a:ext cx="947516" cy="365125"/>
          </a:xfrm>
        </p:spPr>
        <p:txBody>
          <a:bodyPr/>
          <a:lstStyle/>
          <a:p>
            <a:r>
              <a:rPr lang="en-US" dirty="0"/>
              <a:t>20XX</a:t>
            </a:r>
          </a:p>
        </p:txBody>
      </p:sp>
      <p:sp>
        <p:nvSpPr>
          <p:cNvPr id="22" name="Slide Number Placeholder 21">
            <a:extLst>
              <a:ext uri="{FF2B5EF4-FFF2-40B4-BE49-F238E27FC236}">
                <a16:creationId xmlns:a16="http://schemas.microsoft.com/office/drawing/2014/main" xmlns="" id="{5D1BD041-3428-4D62-934F-F3FF6D36F90F}"/>
              </a:ext>
            </a:extLst>
          </p:cNvPr>
          <p:cNvSpPr>
            <a:spLocks noGrp="1"/>
          </p:cNvSpPr>
          <p:nvPr>
            <p:ph type="sldNum" sz="quarter" idx="22"/>
          </p:nvPr>
        </p:nvSpPr>
        <p:spPr>
          <a:xfrm>
            <a:off x="10700656" y="6356350"/>
            <a:ext cx="653143" cy="365125"/>
          </a:xfrm>
        </p:spPr>
        <p:txBody>
          <a:bodyPr/>
          <a:lstStyle/>
          <a:p>
            <a:fld id="{B5CEABB6-07DC-46E8-9B57-56EC44A396E5}" type="slidenum">
              <a:rPr lang="en-US" smtClean="0"/>
              <a:pPr/>
              <a:t>11</a:t>
            </a:fld>
            <a:endParaRPr lang="en-US" dirty="0"/>
          </a:p>
        </p:txBody>
      </p:sp>
      <p:pic>
        <p:nvPicPr>
          <p:cNvPr id="23" name="Friends - Ross Causes Chaos in Rachel’s Office (Season 3 Clip) _ TB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31306" y="1423591"/>
            <a:ext cx="8769350" cy="4932759"/>
          </a:xfrm>
          <a:prstGeom prst="rect">
            <a:avLst/>
          </a:prstGeom>
        </p:spPr>
      </p:pic>
      <p:sp>
        <p:nvSpPr>
          <p:cNvPr id="24" name="Rectangle 23"/>
          <p:cNvSpPr/>
          <p:nvPr/>
        </p:nvSpPr>
        <p:spPr>
          <a:xfrm>
            <a:off x="3658843" y="577334"/>
            <a:ext cx="5314275" cy="369332"/>
          </a:xfrm>
          <a:prstGeom prst="rect">
            <a:avLst/>
          </a:prstGeom>
        </p:spPr>
        <p:txBody>
          <a:bodyPr wrap="none">
            <a:spAutoFit/>
          </a:bodyPr>
          <a:lstStyle/>
          <a:p>
            <a:r>
              <a:rPr lang="en-US" dirty="0"/>
              <a:t>What is His attachment Style and why do you think so?</a:t>
            </a:r>
          </a:p>
        </p:txBody>
      </p:sp>
    </p:spTree>
    <p:extLst>
      <p:ext uri="{BB962C8B-B14F-4D97-AF65-F5344CB8AC3E}">
        <p14:creationId xmlns:p14="http://schemas.microsoft.com/office/powerpoint/2010/main" val="18449418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3"/>
                                        </p:tgtEl>
                                      </p:cBhvr>
                                    </p:cmd>
                                  </p:childTnLst>
                                </p:cTn>
                              </p:par>
                            </p:childTnLst>
                          </p:cTn>
                        </p:par>
                      </p:childTnLst>
                    </p:cTn>
                  </p:par>
                </p:childTnLst>
              </p:cTn>
              <p:nextCondLst>
                <p:cond evt="onClick" delay="0">
                  <p:tgtEl>
                    <p:spTgt spid="23"/>
                  </p:tgtEl>
                </p:cond>
              </p:nextCondLst>
            </p:seq>
            <p:video>
              <p:cMediaNode vol="80000">
                <p:cTn id="7" fill="hold" display="0">
                  <p:stCondLst>
                    <p:cond delay="indefinite"/>
                  </p:stCondLst>
                </p:cTn>
                <p:tgtEl>
                  <p:spTgt spid="2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xmlns="" id="{5C2ACA2A-6BBE-47CF-B76F-F56C9DBF77E6}"/>
              </a:ext>
            </a:extLst>
          </p:cNvPr>
          <p:cNvSpPr>
            <a:spLocks noGrp="1"/>
          </p:cNvSpPr>
          <p:nvPr>
            <p:ph type="dt" sz="half" idx="10"/>
          </p:nvPr>
        </p:nvSpPr>
        <p:spPr>
          <a:xfrm>
            <a:off x="838200" y="6356350"/>
            <a:ext cx="2743200" cy="365125"/>
          </a:xfrm>
        </p:spPr>
        <p:txBody>
          <a:bodyPr/>
          <a:lstStyle/>
          <a:p>
            <a:r>
              <a:rPr lang="en-US" dirty="0"/>
              <a:t>20XX</a:t>
            </a:r>
          </a:p>
        </p:txBody>
      </p:sp>
      <p:sp>
        <p:nvSpPr>
          <p:cNvPr id="5" name="Footer Placeholder 4">
            <a:extLst>
              <a:ext uri="{FF2B5EF4-FFF2-40B4-BE49-F238E27FC236}">
                <a16:creationId xmlns:a16="http://schemas.microsoft.com/office/drawing/2014/main" xmlns="" id="{396A095E-DB05-47EC-A2D5-47398A4A00B4}"/>
              </a:ext>
            </a:extLst>
          </p:cNvPr>
          <p:cNvSpPr>
            <a:spLocks noGrp="1"/>
          </p:cNvSpPr>
          <p:nvPr>
            <p:ph type="ftr" sz="quarter" idx="11"/>
          </p:nvPr>
        </p:nvSpPr>
        <p:spPr>
          <a:xfrm>
            <a:off x="5224463" y="6356350"/>
            <a:ext cx="1743075" cy="365125"/>
          </a:xfrm>
        </p:spPr>
        <p:txBody>
          <a:bodyPr/>
          <a:lstStyle/>
          <a:p>
            <a:r>
              <a:rPr lang="en-US" dirty="0"/>
              <a:t>Pitch Deck</a:t>
            </a:r>
          </a:p>
        </p:txBody>
      </p:sp>
      <p:sp>
        <p:nvSpPr>
          <p:cNvPr id="6" name="Slide Number Placeholder 5">
            <a:extLst>
              <a:ext uri="{FF2B5EF4-FFF2-40B4-BE49-F238E27FC236}">
                <a16:creationId xmlns:a16="http://schemas.microsoft.com/office/drawing/2014/main" xmlns=""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12</a:t>
            </a:fld>
            <a:endParaRPr lang="en-US" dirty="0"/>
          </a:p>
        </p:txBody>
      </p:sp>
      <p:pic>
        <p:nvPicPr>
          <p:cNvPr id="9" name="The Beauty And The Beast(1991) - Belle Refuses To Join The Beast For Dinne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49375" y="1016397"/>
            <a:ext cx="9493250" cy="5339953"/>
          </a:xfrm>
          <a:prstGeom prst="rect">
            <a:avLst/>
          </a:prstGeom>
        </p:spPr>
      </p:pic>
      <p:sp>
        <p:nvSpPr>
          <p:cNvPr id="10" name="Rectangle 9"/>
          <p:cNvSpPr/>
          <p:nvPr/>
        </p:nvSpPr>
        <p:spPr>
          <a:xfrm>
            <a:off x="3797300" y="281940"/>
            <a:ext cx="4098366" cy="369332"/>
          </a:xfrm>
          <a:prstGeom prst="rect">
            <a:avLst/>
          </a:prstGeom>
        </p:spPr>
        <p:txBody>
          <a:bodyPr wrap="none">
            <a:spAutoFit/>
          </a:bodyPr>
          <a:lstStyle/>
          <a:p>
            <a:r>
              <a:rPr lang="en-US" dirty="0" smtClean="0"/>
              <a:t>Fearful or </a:t>
            </a:r>
            <a:r>
              <a:rPr lang="en-US" smtClean="0"/>
              <a:t>Disorganized Attachment Style </a:t>
            </a:r>
            <a:endParaRPr lang="en-US" dirty="0"/>
          </a:p>
        </p:txBody>
      </p:sp>
    </p:spTree>
    <p:extLst>
      <p:ext uri="{BB962C8B-B14F-4D97-AF65-F5344CB8AC3E}">
        <p14:creationId xmlns:p14="http://schemas.microsoft.com/office/powerpoint/2010/main" val="13463722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029" y="202022"/>
            <a:ext cx="5431971" cy="846301"/>
          </a:xfrm>
        </p:spPr>
        <p:txBody>
          <a:bodyPr>
            <a:normAutofit fontScale="90000"/>
          </a:bodyPr>
          <a:lstStyle/>
          <a:p>
            <a:r>
              <a:rPr lang="en-US" dirty="0" smtClean="0"/>
              <a:t>Working with Avoidant </a:t>
            </a:r>
            <a:r>
              <a:rPr lang="en-US" smtClean="0"/>
              <a:t>Attachment styles</a:t>
            </a:r>
            <a:endParaRPr lang="en-US" dirty="0"/>
          </a:p>
        </p:txBody>
      </p:sp>
      <p:sp>
        <p:nvSpPr>
          <p:cNvPr id="9" name="Date Placeholder 8"/>
          <p:cNvSpPr>
            <a:spLocks noGrp="1"/>
          </p:cNvSpPr>
          <p:nvPr>
            <p:ph type="dt" sz="half" idx="10"/>
          </p:nvPr>
        </p:nvSpPr>
        <p:spPr/>
        <p:txBody>
          <a:bodyPr/>
          <a:lstStyle/>
          <a:p>
            <a:r>
              <a:rPr lang="en-US" smtClean="0"/>
              <a:t>20XX</a:t>
            </a:r>
            <a:endParaRPr lang="en-US" dirty="0"/>
          </a:p>
        </p:txBody>
      </p:sp>
      <p:sp>
        <p:nvSpPr>
          <p:cNvPr id="10" name="Footer Placeholder 9"/>
          <p:cNvSpPr>
            <a:spLocks noGrp="1"/>
          </p:cNvSpPr>
          <p:nvPr>
            <p:ph type="ftr" sz="quarter" idx="11"/>
          </p:nvPr>
        </p:nvSpPr>
        <p:spPr/>
        <p:txBody>
          <a:bodyPr/>
          <a:lstStyle/>
          <a:p>
            <a:r>
              <a:rPr lang="en-US" smtClean="0"/>
              <a:t>Pitch Deck</a:t>
            </a:r>
            <a:endParaRPr lang="en-US" dirty="0"/>
          </a:p>
        </p:txBody>
      </p:sp>
      <p:sp>
        <p:nvSpPr>
          <p:cNvPr id="11" name="Slide Number Placeholder 10"/>
          <p:cNvSpPr>
            <a:spLocks noGrp="1"/>
          </p:cNvSpPr>
          <p:nvPr>
            <p:ph type="sldNum" sz="quarter" idx="12"/>
          </p:nvPr>
        </p:nvSpPr>
        <p:spPr/>
        <p:txBody>
          <a:bodyPr/>
          <a:lstStyle/>
          <a:p>
            <a:fld id="{B5CEABB6-07DC-46E8-9B57-56EC44A396E5}" type="slidenum">
              <a:rPr lang="en-US" smtClean="0"/>
              <a:t>13</a:t>
            </a:fld>
            <a:endParaRPr lang="en-US" dirty="0"/>
          </a:p>
        </p:txBody>
      </p:sp>
      <p:sp>
        <p:nvSpPr>
          <p:cNvPr id="5" name="TextBox 4"/>
          <p:cNvSpPr txBox="1"/>
          <p:nvPr/>
        </p:nvSpPr>
        <p:spPr>
          <a:xfrm>
            <a:off x="5461000" y="202022"/>
            <a:ext cx="5892800" cy="5078313"/>
          </a:xfrm>
          <a:prstGeom prst="rect">
            <a:avLst/>
          </a:prstGeom>
          <a:noFill/>
        </p:spPr>
        <p:txBody>
          <a:bodyPr wrap="square" rtlCol="0">
            <a:spAutoFit/>
          </a:bodyPr>
          <a:lstStyle/>
          <a:p>
            <a:r>
              <a:rPr lang="en-US" dirty="0" smtClean="0"/>
              <a:t>-Client will </a:t>
            </a:r>
            <a:r>
              <a:rPr lang="en-US" smtClean="0"/>
              <a:t>feel dismissive</a:t>
            </a:r>
          </a:p>
          <a:p>
            <a:endParaRPr lang="en-US" dirty="0" smtClean="0"/>
          </a:p>
          <a:p>
            <a:r>
              <a:rPr lang="en-US" dirty="0" smtClean="0"/>
              <a:t>-Important to communicate: Warmth, respect, courage</a:t>
            </a:r>
          </a:p>
          <a:p>
            <a:endParaRPr lang="en-US" dirty="0"/>
          </a:p>
          <a:p>
            <a:r>
              <a:rPr lang="en-US" dirty="0" smtClean="0"/>
              <a:t>-Be careful not to under function (collude with defense)</a:t>
            </a:r>
          </a:p>
          <a:p>
            <a:endParaRPr lang="en-US" dirty="0"/>
          </a:p>
          <a:p>
            <a:r>
              <a:rPr lang="en-US" dirty="0" smtClean="0"/>
              <a:t>-Build receptive capacity </a:t>
            </a:r>
          </a:p>
          <a:p>
            <a:endParaRPr lang="en-US" dirty="0" smtClean="0"/>
          </a:p>
          <a:p>
            <a:r>
              <a:rPr lang="en-US" dirty="0" smtClean="0"/>
              <a:t>-Feel into thoughts</a:t>
            </a:r>
          </a:p>
          <a:p>
            <a:endParaRPr lang="en-US" dirty="0"/>
          </a:p>
          <a:p>
            <a:r>
              <a:rPr lang="en-US" dirty="0" smtClean="0"/>
              <a:t>-Empathize with defense</a:t>
            </a:r>
          </a:p>
          <a:p>
            <a:endParaRPr lang="en-US" dirty="0" smtClean="0"/>
          </a:p>
          <a:p>
            <a:r>
              <a:rPr lang="en-US" dirty="0" smtClean="0"/>
              <a:t>-Really highlight glimmers of </a:t>
            </a:r>
            <a:r>
              <a:rPr lang="en-US" dirty="0" err="1" smtClean="0"/>
              <a:t>transformance</a:t>
            </a:r>
            <a:r>
              <a:rPr lang="en-US" dirty="0" smtClean="0"/>
              <a:t>, connection, vulnerability, and empathy with others </a:t>
            </a:r>
          </a:p>
          <a:p>
            <a:endParaRPr lang="en-US" dirty="0"/>
          </a:p>
          <a:p>
            <a:r>
              <a:rPr lang="en-US" dirty="0" smtClean="0"/>
              <a:t>-Goal: Increase relational capacity, develop connection to somatic experience, recognize needs of self and others, develop positive sense of vulnerability to others </a:t>
            </a:r>
          </a:p>
        </p:txBody>
      </p:sp>
    </p:spTree>
    <p:extLst>
      <p:ext uri="{BB962C8B-B14F-4D97-AF65-F5344CB8AC3E}">
        <p14:creationId xmlns:p14="http://schemas.microsoft.com/office/powerpoint/2010/main" val="2095964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029" y="202022"/>
            <a:ext cx="5431971" cy="846301"/>
          </a:xfrm>
        </p:spPr>
        <p:txBody>
          <a:bodyPr>
            <a:normAutofit fontScale="90000"/>
          </a:bodyPr>
          <a:lstStyle/>
          <a:p>
            <a:r>
              <a:rPr lang="en-US" dirty="0" smtClean="0"/>
              <a:t>Working with Anxious Attachment Styles </a:t>
            </a:r>
            <a:endParaRPr lang="en-US" dirty="0"/>
          </a:p>
        </p:txBody>
      </p:sp>
      <p:sp>
        <p:nvSpPr>
          <p:cNvPr id="9" name="Date Placeholder 8"/>
          <p:cNvSpPr>
            <a:spLocks noGrp="1"/>
          </p:cNvSpPr>
          <p:nvPr>
            <p:ph type="dt" sz="half" idx="10"/>
          </p:nvPr>
        </p:nvSpPr>
        <p:spPr/>
        <p:txBody>
          <a:bodyPr/>
          <a:lstStyle/>
          <a:p>
            <a:r>
              <a:rPr lang="en-US" smtClean="0"/>
              <a:t>20XX</a:t>
            </a:r>
            <a:endParaRPr lang="en-US" dirty="0"/>
          </a:p>
        </p:txBody>
      </p:sp>
      <p:sp>
        <p:nvSpPr>
          <p:cNvPr id="10" name="Footer Placeholder 9"/>
          <p:cNvSpPr>
            <a:spLocks noGrp="1"/>
          </p:cNvSpPr>
          <p:nvPr>
            <p:ph type="ftr" sz="quarter" idx="11"/>
          </p:nvPr>
        </p:nvSpPr>
        <p:spPr/>
        <p:txBody>
          <a:bodyPr/>
          <a:lstStyle/>
          <a:p>
            <a:r>
              <a:rPr lang="en-US" smtClean="0"/>
              <a:t>Pitch Deck</a:t>
            </a:r>
            <a:endParaRPr lang="en-US" dirty="0"/>
          </a:p>
        </p:txBody>
      </p:sp>
      <p:sp>
        <p:nvSpPr>
          <p:cNvPr id="11" name="Slide Number Placeholder 10"/>
          <p:cNvSpPr>
            <a:spLocks noGrp="1"/>
          </p:cNvSpPr>
          <p:nvPr>
            <p:ph type="sldNum" sz="quarter" idx="12"/>
          </p:nvPr>
        </p:nvSpPr>
        <p:spPr/>
        <p:txBody>
          <a:bodyPr/>
          <a:lstStyle/>
          <a:p>
            <a:fld id="{B5CEABB6-07DC-46E8-9B57-56EC44A396E5}" type="slidenum">
              <a:rPr lang="en-US" smtClean="0"/>
              <a:t>14</a:t>
            </a:fld>
            <a:endParaRPr lang="en-US" dirty="0"/>
          </a:p>
        </p:txBody>
      </p:sp>
      <p:sp>
        <p:nvSpPr>
          <p:cNvPr id="5" name="TextBox 4"/>
          <p:cNvSpPr txBox="1"/>
          <p:nvPr/>
        </p:nvSpPr>
        <p:spPr>
          <a:xfrm>
            <a:off x="5461000" y="117693"/>
            <a:ext cx="5892800" cy="6740307"/>
          </a:xfrm>
          <a:prstGeom prst="rect">
            <a:avLst/>
          </a:prstGeom>
          <a:noFill/>
        </p:spPr>
        <p:txBody>
          <a:bodyPr wrap="square" rtlCol="0">
            <a:spAutoFit/>
          </a:bodyPr>
          <a:lstStyle/>
          <a:p>
            <a:r>
              <a:rPr lang="en-US" dirty="0" smtClean="0"/>
              <a:t>-Client will feel: preoccupied with their own emotion</a:t>
            </a:r>
          </a:p>
          <a:p>
            <a:endParaRPr lang="en-US" dirty="0" smtClean="0"/>
          </a:p>
          <a:p>
            <a:r>
              <a:rPr lang="en-US" dirty="0" smtClean="0"/>
              <a:t>-Important to communicate: Nurturing, focus, firmness/direction</a:t>
            </a:r>
          </a:p>
          <a:p>
            <a:endParaRPr lang="en-US" dirty="0"/>
          </a:p>
          <a:p>
            <a:r>
              <a:rPr lang="en-US" dirty="0" smtClean="0"/>
              <a:t>-Be careful not to get overwhelmed as a therapist</a:t>
            </a:r>
          </a:p>
          <a:p>
            <a:endParaRPr lang="en-US" dirty="0"/>
          </a:p>
          <a:p>
            <a:r>
              <a:rPr lang="en-US" dirty="0" smtClean="0"/>
              <a:t>-Build adaptive action tendencies </a:t>
            </a:r>
          </a:p>
          <a:p>
            <a:endParaRPr lang="en-US" dirty="0" smtClean="0"/>
          </a:p>
          <a:p>
            <a:r>
              <a:rPr lang="en-US" dirty="0" smtClean="0"/>
              <a:t>-Help client down regulate and contain tangents of speech</a:t>
            </a:r>
          </a:p>
          <a:p>
            <a:endParaRPr lang="en-US" dirty="0"/>
          </a:p>
          <a:p>
            <a:r>
              <a:rPr lang="en-US" dirty="0" smtClean="0"/>
              <a:t>-Distinguish emotionality from emotion and connect to emotion being present with experience and empathizing with core affect</a:t>
            </a:r>
          </a:p>
          <a:p>
            <a:endParaRPr lang="en-US" dirty="0" smtClean="0"/>
          </a:p>
          <a:p>
            <a:r>
              <a:rPr lang="en-US" dirty="0" smtClean="0"/>
              <a:t>-Develop capacity to internalize soothing</a:t>
            </a:r>
          </a:p>
          <a:p>
            <a:endParaRPr lang="en-US" dirty="0"/>
          </a:p>
          <a:p>
            <a:r>
              <a:rPr lang="en-US" dirty="0" smtClean="0"/>
              <a:t>-Amplify glimmers of </a:t>
            </a:r>
            <a:r>
              <a:rPr lang="en-US" dirty="0" err="1" smtClean="0"/>
              <a:t>transformance</a:t>
            </a:r>
            <a:r>
              <a:rPr lang="en-US" dirty="0" smtClean="0"/>
              <a:t> of self care and self knowing</a:t>
            </a:r>
          </a:p>
          <a:p>
            <a:endParaRPr lang="en-US" dirty="0"/>
          </a:p>
          <a:p>
            <a:r>
              <a:rPr lang="en-US" dirty="0" smtClean="0"/>
              <a:t>-Goal: Increase self regulation, connect with abandon parts of self, build sense of self agency and self worth, recognize how self impacts others, deepen respect for others process, build reflective muscles</a:t>
            </a:r>
          </a:p>
        </p:txBody>
      </p:sp>
    </p:spTree>
    <p:extLst>
      <p:ext uri="{BB962C8B-B14F-4D97-AF65-F5344CB8AC3E}">
        <p14:creationId xmlns:p14="http://schemas.microsoft.com/office/powerpoint/2010/main" val="1661271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29" y="117693"/>
            <a:ext cx="5431971" cy="846301"/>
          </a:xfrm>
        </p:spPr>
        <p:txBody>
          <a:bodyPr>
            <a:normAutofit fontScale="90000"/>
          </a:bodyPr>
          <a:lstStyle/>
          <a:p>
            <a:r>
              <a:rPr lang="en-US" dirty="0" smtClean="0"/>
              <a:t>Working with Disorganized Attachment Styles  </a:t>
            </a:r>
            <a:endParaRPr lang="en-US" dirty="0"/>
          </a:p>
        </p:txBody>
      </p:sp>
      <p:sp>
        <p:nvSpPr>
          <p:cNvPr id="9" name="Date Placeholder 8"/>
          <p:cNvSpPr>
            <a:spLocks noGrp="1"/>
          </p:cNvSpPr>
          <p:nvPr>
            <p:ph type="dt" sz="half" idx="10"/>
          </p:nvPr>
        </p:nvSpPr>
        <p:spPr/>
        <p:txBody>
          <a:bodyPr/>
          <a:lstStyle/>
          <a:p>
            <a:r>
              <a:rPr lang="en-US" smtClean="0"/>
              <a:t>20XX</a:t>
            </a:r>
            <a:endParaRPr lang="en-US" dirty="0"/>
          </a:p>
        </p:txBody>
      </p:sp>
      <p:sp>
        <p:nvSpPr>
          <p:cNvPr id="10" name="Footer Placeholder 9"/>
          <p:cNvSpPr>
            <a:spLocks noGrp="1"/>
          </p:cNvSpPr>
          <p:nvPr>
            <p:ph type="ftr" sz="quarter" idx="11"/>
          </p:nvPr>
        </p:nvSpPr>
        <p:spPr/>
        <p:txBody>
          <a:bodyPr/>
          <a:lstStyle/>
          <a:p>
            <a:r>
              <a:rPr lang="en-US" smtClean="0"/>
              <a:t>Pitch Deck</a:t>
            </a:r>
            <a:endParaRPr lang="en-US" dirty="0"/>
          </a:p>
        </p:txBody>
      </p:sp>
      <p:sp>
        <p:nvSpPr>
          <p:cNvPr id="11" name="Slide Number Placeholder 10"/>
          <p:cNvSpPr>
            <a:spLocks noGrp="1"/>
          </p:cNvSpPr>
          <p:nvPr>
            <p:ph type="sldNum" sz="quarter" idx="12"/>
          </p:nvPr>
        </p:nvSpPr>
        <p:spPr/>
        <p:txBody>
          <a:bodyPr/>
          <a:lstStyle/>
          <a:p>
            <a:fld id="{B5CEABB6-07DC-46E8-9B57-56EC44A396E5}" type="slidenum">
              <a:rPr lang="en-US" smtClean="0"/>
              <a:t>15</a:t>
            </a:fld>
            <a:endParaRPr lang="en-US" dirty="0"/>
          </a:p>
        </p:txBody>
      </p:sp>
      <p:sp>
        <p:nvSpPr>
          <p:cNvPr id="5" name="TextBox 4"/>
          <p:cNvSpPr txBox="1"/>
          <p:nvPr/>
        </p:nvSpPr>
        <p:spPr>
          <a:xfrm>
            <a:off x="5461000" y="117693"/>
            <a:ext cx="5892800" cy="6740307"/>
          </a:xfrm>
          <a:prstGeom prst="rect">
            <a:avLst/>
          </a:prstGeom>
          <a:noFill/>
        </p:spPr>
        <p:txBody>
          <a:bodyPr wrap="square" rtlCol="0">
            <a:spAutoFit/>
          </a:bodyPr>
          <a:lstStyle/>
          <a:p>
            <a:r>
              <a:rPr lang="en-US" dirty="0" smtClean="0"/>
              <a:t>-Client will feel: unresolved and fearful</a:t>
            </a:r>
          </a:p>
          <a:p>
            <a:r>
              <a:rPr lang="en-US" dirty="0" smtClean="0"/>
              <a:t>-Important to communicate: calming strength, reliable, boundaries </a:t>
            </a:r>
          </a:p>
          <a:p>
            <a:endParaRPr lang="en-US" dirty="0"/>
          </a:p>
          <a:p>
            <a:r>
              <a:rPr lang="en-US" dirty="0" smtClean="0"/>
              <a:t>-Be careful not to over identify with one part of client</a:t>
            </a:r>
          </a:p>
          <a:p>
            <a:endParaRPr lang="en-US" dirty="0"/>
          </a:p>
          <a:p>
            <a:r>
              <a:rPr lang="en-US" dirty="0" smtClean="0"/>
              <a:t>-Build adaptive action tendencies of categorical emotions</a:t>
            </a:r>
            <a:endParaRPr lang="en-US" dirty="0"/>
          </a:p>
          <a:p>
            <a:endParaRPr lang="en-US" dirty="0" smtClean="0"/>
          </a:p>
          <a:p>
            <a:r>
              <a:rPr lang="en-US" dirty="0" smtClean="0"/>
              <a:t>-Build safety with emotion and titrate working within window of tolerance</a:t>
            </a:r>
          </a:p>
          <a:p>
            <a:endParaRPr lang="en-US" dirty="0"/>
          </a:p>
          <a:p>
            <a:r>
              <a:rPr lang="en-US" dirty="0" smtClean="0"/>
              <a:t>-Empathize with dilemma of mixed emotions</a:t>
            </a:r>
          </a:p>
          <a:p>
            <a:endParaRPr lang="en-US" dirty="0"/>
          </a:p>
          <a:p>
            <a:r>
              <a:rPr lang="en-US" dirty="0" smtClean="0"/>
              <a:t>-Validate glimmers of emotion and build tolerance for emotions</a:t>
            </a:r>
          </a:p>
          <a:p>
            <a:endParaRPr lang="en-US" dirty="0"/>
          </a:p>
          <a:p>
            <a:r>
              <a:rPr lang="en-US" dirty="0" smtClean="0"/>
              <a:t>-Parts work with different states and amplify </a:t>
            </a:r>
            <a:r>
              <a:rPr lang="en-US" dirty="0"/>
              <a:t>g</a:t>
            </a:r>
            <a:r>
              <a:rPr lang="en-US" dirty="0" smtClean="0"/>
              <a:t>limmers of safety between history and current experience and dissociated affects </a:t>
            </a:r>
          </a:p>
          <a:p>
            <a:endParaRPr lang="en-US" dirty="0"/>
          </a:p>
          <a:p>
            <a:r>
              <a:rPr lang="en-US" dirty="0" smtClean="0"/>
              <a:t>-Goal: Help tolerate, understand, communicate profound distress and contradictions, Work towards integration and wholeness, make sense of experiences and build cohesive narratives, build reflective ability, build internal security </a:t>
            </a:r>
          </a:p>
        </p:txBody>
      </p:sp>
    </p:spTree>
    <p:extLst>
      <p:ext uri="{BB962C8B-B14F-4D97-AF65-F5344CB8AC3E}">
        <p14:creationId xmlns:p14="http://schemas.microsoft.com/office/powerpoint/2010/main" val="1261772368"/>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3.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sales pitch</Template>
  <TotalTime>0</TotalTime>
  <Words>2158</Words>
  <Application>Microsoft Macintosh PowerPoint</Application>
  <PresentationFormat>Widescreen</PresentationFormat>
  <Paragraphs>245</Paragraphs>
  <Slides>15</Slides>
  <Notes>12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Mangal</vt:lpstr>
      <vt:lpstr>Tenorite</vt:lpstr>
      <vt:lpstr>Arial</vt:lpstr>
      <vt:lpstr>Monoline</vt:lpstr>
      <vt:lpstr>Attachment 101 </vt:lpstr>
      <vt:lpstr>PowerPoint Presentation</vt:lpstr>
      <vt:lpstr>Therapist Is Always: </vt:lpstr>
      <vt:lpstr>Interruption</vt:lpstr>
      <vt:lpstr>Platform </vt:lpstr>
      <vt:lpstr>Self Disclosure</vt:lpstr>
      <vt:lpstr>Using Disclosure to Learn about Attachment Style</vt:lpstr>
      <vt:lpstr>Assessing Types of Attachment </vt:lpstr>
      <vt:lpstr>PowerPoint Presentation</vt:lpstr>
      <vt:lpstr>What is His attachment Style and why do you think so?</vt:lpstr>
      <vt:lpstr>PowerPoint Presentation</vt:lpstr>
      <vt:lpstr>PowerPoint Presentation</vt:lpstr>
      <vt:lpstr>Working with Avoidant Attachment styles</vt:lpstr>
      <vt:lpstr>Working with Anxious Attachment Styles </vt:lpstr>
      <vt:lpstr>Working with Disorganized Attachment Styles  </vt:lpstr>
    </vt:vector>
  </TitlesOfParts>
  <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Melissa Abello</dc:creator>
  <cp:lastModifiedBy/>
  <cp:revision>1</cp:revision>
  <dcterms:created xsi:type="dcterms:W3CDTF">2022-02-15T21:33:47Z</dcterms:created>
  <dcterms:modified xsi:type="dcterms:W3CDTF">2022-02-16T07:02:35Z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